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5" r:id="rId3"/>
    <p:sldId id="267" r:id="rId4"/>
    <p:sldId id="276" r:id="rId5"/>
    <p:sldId id="277" r:id="rId6"/>
    <p:sldId id="278" r:id="rId7"/>
    <p:sldId id="282" r:id="rId8"/>
    <p:sldId id="281" r:id="rId9"/>
    <p:sldId id="279" r:id="rId10"/>
    <p:sldId id="283"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CC3649-F870-4332-9D2E-F0B669E5C8F8}" type="datetimeFigureOut">
              <a:rPr lang="ru-RU" smtClean="0"/>
              <a:pPr/>
              <a:t>09.12.2015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68FC8D6-1B21-4440-B213-80CA85D72B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3CCC3649-F870-4332-9D2E-F0B669E5C8F8}" type="datetimeFigureOut">
              <a:rPr lang="ru-RU" smtClean="0"/>
              <a:pPr/>
              <a:t>09.12.2015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68FC8D6-1B21-4440-B213-80CA85D72B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CC3649-F870-4332-9D2E-F0B669E5C8F8}" type="datetimeFigureOut">
              <a:rPr lang="ru-RU" smtClean="0"/>
              <a:pPr/>
              <a:t>09.12.2015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668FC8D6-1B21-4440-B213-80CA85D72B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3CCC3649-F870-4332-9D2E-F0B669E5C8F8}" type="datetimeFigureOut">
              <a:rPr lang="ru-RU" smtClean="0"/>
              <a:pPr/>
              <a:t>09.12.2015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8FC8D6-1B21-4440-B213-80CA85D72B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3CCC3649-F870-4332-9D2E-F0B669E5C8F8}" type="datetimeFigureOut">
              <a:rPr lang="ru-RU" smtClean="0"/>
              <a:pPr/>
              <a:t>09.12.2015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68FC8D6-1B21-4440-B213-80CA85D72BB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CC3649-F870-4332-9D2E-F0B669E5C8F8}" type="datetimeFigureOut">
              <a:rPr lang="ru-RU" smtClean="0"/>
              <a:pPr/>
              <a:t>09.12.2015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68FC8D6-1B21-4440-B213-80CA85D72B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hyperlink" Target="http://isa-baizakov.psu.kz/urpaktar.html" TargetMode="External"/><Relationship Id="rId7" Type="http://schemas.openxmlformats.org/officeDocument/2006/relationships/image" Target="../media/image7.jpeg"/><Relationship Id="rId12"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gif"/><Relationship Id="rId11" Type="http://schemas.openxmlformats.org/officeDocument/2006/relationships/image" Target="../media/image15.jpeg"/><Relationship Id="rId5" Type="http://schemas.openxmlformats.org/officeDocument/2006/relationships/image" Target="../media/image10.gif"/><Relationship Id="rId10" Type="http://schemas.openxmlformats.org/officeDocument/2006/relationships/image" Target="../media/image14.gif"/><Relationship Id="rId4" Type="http://schemas.openxmlformats.org/officeDocument/2006/relationships/image" Target="../media/image9.gi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4.jpeg"/><Relationship Id="rId7"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isa-baizakov.psu.kz/urpaktar.html" TargetMode="External"/><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4.jpeg"/><Relationship Id="rId7"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isa-baizakov.psu.kz/urpaktar.html" TargetMode="External"/><Relationship Id="rId5" Type="http://schemas.openxmlformats.org/officeDocument/2006/relationships/image" Target="../media/image5.jpeg"/><Relationship Id="rId4" Type="http://schemas.openxmlformats.org/officeDocument/2006/relationships/image" Target="../media/image3.jpeg"/><Relationship Id="rId9"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hyperlink" Target="http://isa-baizakov.psu.kz/poema_2.html" TargetMode="External"/><Relationship Id="rId13" Type="http://schemas.openxmlformats.org/officeDocument/2006/relationships/hyperlink" Target="http://isa-baizakov.psu.kz/poema_7.html" TargetMode="External"/><Relationship Id="rId3" Type="http://schemas.openxmlformats.org/officeDocument/2006/relationships/image" Target="../media/image4.jpeg"/><Relationship Id="rId7" Type="http://schemas.openxmlformats.org/officeDocument/2006/relationships/hyperlink" Target="http://isa-baizakov.psu.kz/poema_1.html" TargetMode="External"/><Relationship Id="rId12" Type="http://schemas.openxmlformats.org/officeDocument/2006/relationships/hyperlink" Target="http://isa-baizakov.psu.kz/poema_6.html" TargetMode="External"/><Relationship Id="rId2" Type="http://schemas.openxmlformats.org/officeDocument/2006/relationships/image" Target="../media/image2.jpe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isa-baizakov.psu.kz/poema_5.html" TargetMode="External"/><Relationship Id="rId5" Type="http://schemas.openxmlformats.org/officeDocument/2006/relationships/image" Target="../media/image5.jpeg"/><Relationship Id="rId15" Type="http://schemas.openxmlformats.org/officeDocument/2006/relationships/hyperlink" Target="http://isa-baizakov.psu.kz/poema_9.html" TargetMode="External"/><Relationship Id="rId10" Type="http://schemas.openxmlformats.org/officeDocument/2006/relationships/hyperlink" Target="http://isa-baizakov.psu.kz/poema_4.html" TargetMode="External"/><Relationship Id="rId4" Type="http://schemas.openxmlformats.org/officeDocument/2006/relationships/image" Target="../media/image3.jpeg"/><Relationship Id="rId9" Type="http://schemas.openxmlformats.org/officeDocument/2006/relationships/hyperlink" Target="http://isa-baizakov.psu.kz/poema_3.html" TargetMode="External"/><Relationship Id="rId14" Type="http://schemas.openxmlformats.org/officeDocument/2006/relationships/hyperlink" Target="http://isa-baizakov.psu.kz/poema_8.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kk.wikipedia.org/wiki/%D2%B0%D0%BB%D1%8B_%D0%9E%D1%82%D0%B0%D0%BD_%D1%81%D0%BE%D2%93%D1%8B%D1%81%D1%8B" TargetMode="External"/><Relationship Id="rId13" Type="http://schemas.openxmlformats.org/officeDocument/2006/relationships/hyperlink" Target="https://kk.wikipedia.org/wiki/%D0%95%D2%A3%D0%B1%D0%B5%D0%BA_%D2%9A%D1%8B%D0%B7%D1%8B%D0%BB_%D0%A2%D1%83_%D0%BE%D1%80%D0%B4%D0%B5%D0%BD%D1%96" TargetMode="External"/><Relationship Id="rId3" Type="http://schemas.openxmlformats.org/officeDocument/2006/relationships/image" Target="../media/image4.jpeg"/><Relationship Id="rId7" Type="http://schemas.openxmlformats.org/officeDocument/2006/relationships/hyperlink" Target="https://kk.wikipedia.org/wiki/%D0%90%D2%9B%D1%82%D0%B0%D0%B1%D0%B0%D0%BD_%D1%88%D2%B1%D0%B1%D1%8B%D1%80%D1%8B%D0%BD%D0%B4%D1%8B" TargetMode="External"/><Relationship Id="rId12" Type="http://schemas.openxmlformats.org/officeDocument/2006/relationships/hyperlink" Target="https://kk.wikipedia.org/wiki/%D0%9D%D0%B8%D0%BA%D0%BE%D0%BB%D0%B0%D0%B9_%D0%98%D0%B2%D0%B0%D0%BD%D0%BE%D0%B2%D0%B8%D1%87_%D0%90%D0%BD%D0%BE%D0%B2"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kk.wikipedia.org/wiki/%D0%9F%D0%BE%D1%8D%D0%BC%D0%B0" TargetMode="External"/><Relationship Id="rId11" Type="http://schemas.openxmlformats.org/officeDocument/2006/relationships/hyperlink" Target="https://kk.wikipedia.org/wiki/%D0%91%D0%B5%D1%80%D0%B4%D1%96%D0%B1%D0%B0%D0%B5%D0%B2_%D0%A0%D0%B0%D1%85%D0%BC%D0%B0%D0%BD%D2%9B%D2%B1%D0%BB" TargetMode="External"/><Relationship Id="rId5" Type="http://schemas.openxmlformats.org/officeDocument/2006/relationships/image" Target="../media/image5.jpeg"/><Relationship Id="rId15" Type="http://schemas.openxmlformats.org/officeDocument/2006/relationships/image" Target="../media/image21.png"/><Relationship Id="rId10" Type="http://schemas.openxmlformats.org/officeDocument/2006/relationships/hyperlink" Target="https://kk.wikipedia.org/wiki/%D0%A5%D0%B0%D1%81%D0%B5%D0%BD%D0%BE%D0%B2_%D0%9C%D0%B0%D0%BD%D0%B0%D0%BF" TargetMode="External"/><Relationship Id="rId4" Type="http://schemas.openxmlformats.org/officeDocument/2006/relationships/image" Target="../media/image3.jpeg"/><Relationship Id="rId9" Type="http://schemas.openxmlformats.org/officeDocument/2006/relationships/hyperlink" Target="https://kk.wikipedia.org/wiki/%D0%90%D2%9B%D1%8B%D0%BD" TargetMode="External"/><Relationship Id="rId14" Type="http://schemas.openxmlformats.org/officeDocument/2006/relationships/hyperlink" Target="https://kk.wikipedia.org/wiki/%D0%98%D1%81%D0%B0_%D0%91%D0%B0%D0%B9%D0%B7%D0%B0%D2%9B%D0%BE%D0%B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7652" name="Picture 4" descr="http://files.mangystau.gov.kz/uploads/images/1300271238_pe08513aa__caed40a252540ff00d3ae3a2cf320371.jpg"/>
          <p:cNvPicPr>
            <a:picLocks noChangeAspect="1" noChangeArrowheads="1"/>
          </p:cNvPicPr>
          <p:nvPr/>
        </p:nvPicPr>
        <p:blipFill>
          <a:blip r:embed="rId3" cstate="print"/>
          <a:srcRect/>
          <a:stretch>
            <a:fillRect/>
          </a:stretch>
        </p:blipFill>
        <p:spPr bwMode="auto">
          <a:xfrm>
            <a:off x="7020272" y="0"/>
            <a:ext cx="2123728" cy="1484784"/>
          </a:xfrm>
          <a:prstGeom prst="rect">
            <a:avLst/>
          </a:prstGeom>
          <a:ln>
            <a:noFill/>
          </a:ln>
          <a:effectLst>
            <a:softEdge rad="112500"/>
          </a:effectLst>
        </p:spPr>
      </p:pic>
      <p:pic>
        <p:nvPicPr>
          <p:cNvPr id="27654" name="Picture 6" descr="http://sazgen-sazy.kz/cms/uploads/file_1295254696_983083055.jpg"/>
          <p:cNvPicPr>
            <a:picLocks noChangeAspect="1" noChangeArrowheads="1"/>
          </p:cNvPicPr>
          <p:nvPr/>
        </p:nvPicPr>
        <p:blipFill>
          <a:blip r:embed="rId4" cstate="print"/>
          <a:srcRect/>
          <a:stretch>
            <a:fillRect/>
          </a:stretch>
        </p:blipFill>
        <p:spPr bwMode="auto">
          <a:xfrm>
            <a:off x="0" y="4797152"/>
            <a:ext cx="1691680" cy="2060848"/>
          </a:xfrm>
          <a:prstGeom prst="rect">
            <a:avLst/>
          </a:prstGeom>
          <a:ln>
            <a:noFill/>
          </a:ln>
          <a:effectLst>
            <a:softEdge rad="112500"/>
          </a:effectLst>
        </p:spPr>
      </p:pic>
      <p:pic>
        <p:nvPicPr>
          <p:cNvPr id="27656"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pic>
        <p:nvPicPr>
          <p:cNvPr id="8" name="Picture 4" descr="http://files.mangystau.gov.kz/uploads/images/1300271238_pe08513aa__caed40a252540ff00d3ae3a2cf320371.jpg"/>
          <p:cNvPicPr>
            <a:picLocks noChangeAspect="1" noChangeArrowheads="1"/>
          </p:cNvPicPr>
          <p:nvPr/>
        </p:nvPicPr>
        <p:blipFill>
          <a:blip r:embed="rId3" cstate="print"/>
          <a:srcRect/>
          <a:stretch>
            <a:fillRect/>
          </a:stretch>
        </p:blipFill>
        <p:spPr bwMode="auto">
          <a:xfrm>
            <a:off x="7172672" y="152400"/>
            <a:ext cx="1971328" cy="1484784"/>
          </a:xfrm>
          <a:prstGeom prst="rect">
            <a:avLst/>
          </a:prstGeom>
          <a:ln>
            <a:noFill/>
          </a:ln>
          <a:effectLst>
            <a:softEdge rad="112500"/>
          </a:effectLst>
        </p:spPr>
      </p:pic>
      <p:pic>
        <p:nvPicPr>
          <p:cNvPr id="27660" name="Picture 12" descr="http://ramki-vsem.ru/2/3/ramka21.png"/>
          <p:cNvPicPr>
            <a:picLocks noChangeAspect="1" noChangeArrowheads="1"/>
          </p:cNvPicPr>
          <p:nvPr/>
        </p:nvPicPr>
        <p:blipFill>
          <a:blip r:embed="rId6" cstate="print"/>
          <a:srcRect/>
          <a:stretch>
            <a:fillRect/>
          </a:stretch>
        </p:blipFill>
        <p:spPr bwMode="auto">
          <a:xfrm>
            <a:off x="1979712" y="2060848"/>
            <a:ext cx="5184576" cy="3600400"/>
          </a:xfrm>
          <a:prstGeom prst="rect">
            <a:avLst/>
          </a:prstGeom>
          <a:ln>
            <a:noFill/>
          </a:ln>
          <a:effectLst>
            <a:softEdge rad="112500"/>
          </a:effectLst>
        </p:spPr>
      </p:pic>
      <p:pic>
        <p:nvPicPr>
          <p:cNvPr id="14" name="Picture 2" descr="http://tarih.spring.kz/files/00000136.jpg"/>
          <p:cNvPicPr>
            <a:picLocks noChangeAspect="1" noChangeArrowheads="1"/>
          </p:cNvPicPr>
          <p:nvPr/>
        </p:nvPicPr>
        <p:blipFill>
          <a:blip r:embed="rId7" cstate="print"/>
          <a:srcRect/>
          <a:stretch>
            <a:fillRect/>
          </a:stretch>
        </p:blipFill>
        <p:spPr bwMode="auto">
          <a:xfrm>
            <a:off x="2699792" y="2564904"/>
            <a:ext cx="3672408" cy="2520280"/>
          </a:xfrm>
          <a:prstGeom prst="rect">
            <a:avLst/>
          </a:prstGeom>
          <a:ln>
            <a:noFill/>
          </a:ln>
          <a:effectLst>
            <a:softEdge rad="112500"/>
          </a:effectLst>
        </p:spPr>
      </p:pic>
      <p:sp>
        <p:nvSpPr>
          <p:cNvPr id="15" name="Прямоугольник 14"/>
          <p:cNvSpPr/>
          <p:nvPr/>
        </p:nvSpPr>
        <p:spPr>
          <a:xfrm>
            <a:off x="3203848" y="5517232"/>
            <a:ext cx="2376264" cy="369332"/>
          </a:xfrm>
          <a:prstGeom prst="rect">
            <a:avLst/>
          </a:prstGeom>
        </p:spPr>
        <p:txBody>
          <a:bodyPr wrap="square">
            <a:spAutoFit/>
          </a:bodyPr>
          <a:lstStyle/>
          <a:p>
            <a:r>
              <a:rPr lang="kk-KZ"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(115 жыл)</a:t>
            </a:r>
            <a:endParaRPr lang="ru-RU"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0241" name="Rectangle 1"/>
          <p:cNvSpPr>
            <a:spLocks noChangeArrowheads="1"/>
          </p:cNvSpPr>
          <p:nvPr/>
        </p:nvSpPr>
        <p:spPr bwMode="auto">
          <a:xfrm>
            <a:off x="467544" y="201706"/>
            <a:ext cx="748883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a typeface="Calibri" pitchFamily="34" charset="0"/>
                <a:cs typeface="Times New Roman" pitchFamily="18" charset="0"/>
              </a:rPr>
              <a:t>Суырып – салма ақын Иса Байзақов</a:t>
            </a:r>
            <a:endParaRPr kumimoji="0" lang="kk-KZ" sz="5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sp>
        <p:nvSpPr>
          <p:cNvPr id="8" name="Прямоугольник 7"/>
          <p:cNvSpPr/>
          <p:nvPr/>
        </p:nvSpPr>
        <p:spPr>
          <a:xfrm>
            <a:off x="539552" y="1916832"/>
            <a:ext cx="8136904"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kk-KZ" sz="2800" b="1" i="1" dirty="0" smtClean="0">
                <a:ln w="50800"/>
                <a:latin typeface="Segoe Script" pitchFamily="34" charset="0"/>
                <a:cs typeface="Times New Roman" pitchFamily="18" charset="0"/>
              </a:rPr>
              <a:t>назар  аударғаныңызға  рахмет !</a:t>
            </a:r>
          </a:p>
        </p:txBody>
      </p:sp>
      <p:sp>
        <p:nvSpPr>
          <p:cNvPr id="9" name="Прямоугольник 8"/>
          <p:cNvSpPr/>
          <p:nvPr/>
        </p:nvSpPr>
        <p:spPr>
          <a:xfrm>
            <a:off x="2286000" y="4149080"/>
            <a:ext cx="6534472"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kk-KZ" b="1" i="1" dirty="0" smtClean="0">
                <a:ln w="50800"/>
                <a:latin typeface="Times New Roman" pitchFamily="18" charset="0"/>
                <a:cs typeface="Times New Roman" pitchFamily="18" charset="0"/>
              </a:rPr>
              <a:t> Академик  С. Бейсембаев атындағы ғылыми  </a:t>
            </a:r>
            <a:r>
              <a:rPr lang="kk-KZ" b="1" i="1" dirty="0" smtClean="0">
                <a:ln w="50800"/>
                <a:latin typeface="Times New Roman" pitchFamily="18" charset="0"/>
                <a:cs typeface="Times New Roman" pitchFamily="18" charset="0"/>
              </a:rPr>
              <a:t>кітапхана</a:t>
            </a:r>
            <a:r>
              <a:rPr lang="en-US" b="1" i="1" dirty="0" smtClean="0">
                <a:ln w="50800"/>
                <a:latin typeface="Times New Roman" pitchFamily="18" charset="0"/>
                <a:cs typeface="Times New Roman" pitchFamily="18" charset="0"/>
              </a:rPr>
              <a:t>.</a:t>
            </a:r>
            <a:endParaRPr lang="kk-KZ" b="1" i="1" dirty="0" smtClean="0">
              <a:ln w="50800"/>
              <a:latin typeface="Times New Roman" pitchFamily="18" charset="0"/>
              <a:cs typeface="Times New Roman" pitchFamily="18" charset="0"/>
            </a:endParaRPr>
          </a:p>
          <a:p>
            <a:pPr algn="ctr"/>
            <a:r>
              <a:rPr lang="kk-KZ" b="1" i="1" dirty="0" smtClean="0">
                <a:ln w="50800"/>
                <a:latin typeface="Times New Roman" pitchFamily="18" charset="0"/>
                <a:cs typeface="Times New Roman" pitchFamily="18" charset="0"/>
              </a:rPr>
              <a:t>Құрастырушы: кітапханашы  Рустемова А</a:t>
            </a:r>
            <a:r>
              <a:rPr lang="ru-RU" b="1" i="1" dirty="0" smtClean="0">
                <a:ln w="50800"/>
                <a:latin typeface="Times New Roman" pitchFamily="18" charset="0"/>
                <a:cs typeface="Times New Roman" pitchFamily="18" charset="0"/>
              </a:rPr>
              <a:t>. Ж. </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33164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sp>
        <p:nvSpPr>
          <p:cNvPr id="8" name="Прямоугольник 7"/>
          <p:cNvSpPr/>
          <p:nvPr/>
        </p:nvSpPr>
        <p:spPr>
          <a:xfrm>
            <a:off x="1187624" y="476671"/>
            <a:ext cx="6624736" cy="369332"/>
          </a:xfrm>
          <a:prstGeom prst="rect">
            <a:avLst/>
          </a:prstGeom>
        </p:spPr>
        <p:txBody>
          <a:bodyPr wrap="square">
            <a:spAutoFit/>
          </a:bodyPr>
          <a:lstStyle/>
          <a:p>
            <a:r>
              <a:rPr lang="ru-RU" dirty="0" smtClean="0"/>
              <a:t> </a:t>
            </a:r>
            <a:endParaRPr lang="ru-RU" dirty="0"/>
          </a:p>
        </p:txBody>
      </p:sp>
      <p:sp>
        <p:nvSpPr>
          <p:cNvPr id="9" name="Прямоугольник 8"/>
          <p:cNvSpPr/>
          <p:nvPr/>
        </p:nvSpPr>
        <p:spPr>
          <a:xfrm>
            <a:off x="1187624" y="188640"/>
            <a:ext cx="7452320" cy="6391881"/>
          </a:xfrm>
          <a:prstGeom prst="rect">
            <a:avLst/>
          </a:prstGeom>
        </p:spPr>
        <p:txBody>
          <a:bodyPr wrap="square">
            <a:spAutoFit/>
          </a:bodyPr>
          <a:lstStyle/>
          <a:p>
            <a:r>
              <a:rPr lang="ru-RU" sz="1000" dirty="0" err="1" smtClean="0"/>
              <a:t>Иса</a:t>
            </a:r>
            <a:r>
              <a:rPr lang="ru-RU" sz="1000" dirty="0" smtClean="0"/>
              <a:t> </a:t>
            </a:r>
            <a:r>
              <a:rPr lang="ru-RU" sz="1000" dirty="0" err="1" smtClean="0"/>
              <a:t>Байзақов </a:t>
            </a:r>
            <a:r>
              <a:rPr lang="ru-RU" sz="1000" dirty="0" smtClean="0"/>
              <a:t>– </a:t>
            </a:r>
            <a:r>
              <a:rPr lang="ru-RU" sz="1000" dirty="0" err="1" smtClean="0"/>
              <a:t>қазақтың халық ақыны, әнші, әртіс, домбырашы</a:t>
            </a:r>
            <a:r>
              <a:rPr lang="ru-RU" sz="1000" dirty="0" smtClean="0"/>
              <a:t>, композитор. Павлодар </a:t>
            </a:r>
            <a:r>
              <a:rPr lang="ru-RU" sz="1000" dirty="0" err="1" smtClean="0"/>
              <a:t>облысы</a:t>
            </a:r>
            <a:r>
              <a:rPr lang="ru-RU" sz="1000" dirty="0" smtClean="0"/>
              <a:t> </a:t>
            </a:r>
            <a:r>
              <a:rPr lang="ru-RU" sz="1000" dirty="0" err="1" smtClean="0"/>
              <a:t>Ертіс</a:t>
            </a:r>
            <a:r>
              <a:rPr lang="ru-RU" sz="1000" dirty="0" smtClean="0"/>
              <a:t> </a:t>
            </a:r>
            <a:r>
              <a:rPr lang="ru-RU" sz="1000" dirty="0" err="1" smtClean="0"/>
              <a:t>ауданының Үлгілі ауылында</a:t>
            </a:r>
            <a:r>
              <a:rPr lang="ru-RU" sz="1000" dirty="0" smtClean="0"/>
              <a:t> </a:t>
            </a:r>
            <a:r>
              <a:rPr lang="ru-RU" sz="1000" dirty="0" err="1" smtClean="0"/>
              <a:t>туған</a:t>
            </a:r>
            <a:r>
              <a:rPr lang="ru-RU" sz="1000" dirty="0" smtClean="0"/>
              <a:t>. </a:t>
            </a:r>
            <a:r>
              <a:rPr lang="ru-RU" sz="1000" dirty="0" err="1" smtClean="0"/>
              <a:t>Семейдегі</a:t>
            </a:r>
            <a:r>
              <a:rPr lang="ru-RU" sz="1000" dirty="0" smtClean="0"/>
              <a:t> </a:t>
            </a:r>
            <a:r>
              <a:rPr lang="ru-RU" sz="1000" dirty="0" err="1" smtClean="0"/>
              <a:t>жұмысшылар факультетін</a:t>
            </a:r>
            <a:r>
              <a:rPr lang="ru-RU" sz="1000" dirty="0" smtClean="0"/>
              <a:t>, </a:t>
            </a:r>
            <a:r>
              <a:rPr lang="ru-RU" sz="1000" dirty="0" err="1" smtClean="0"/>
              <a:t>Орынбордағы қазақ халық ағарту институтын</a:t>
            </a:r>
            <a:r>
              <a:rPr lang="ru-RU" sz="1000" dirty="0" smtClean="0"/>
              <a:t>, </a:t>
            </a:r>
            <a:r>
              <a:rPr lang="ru-RU" sz="1000" dirty="0" err="1" smtClean="0"/>
              <a:t>Қазақ педагогикалық институтын</a:t>
            </a:r>
            <a:r>
              <a:rPr lang="ru-RU" sz="1000" dirty="0" smtClean="0"/>
              <a:t> </a:t>
            </a:r>
            <a:r>
              <a:rPr lang="ru-RU" sz="1000" dirty="0" err="1" smtClean="0"/>
              <a:t>бітірген</a:t>
            </a:r>
            <a:r>
              <a:rPr lang="ru-RU" sz="1000" dirty="0" smtClean="0"/>
              <a:t>.</a:t>
            </a:r>
            <a:br>
              <a:rPr lang="ru-RU" sz="1000" dirty="0" smtClean="0"/>
            </a:br>
            <a:r>
              <a:rPr lang="ru-RU" sz="1000" dirty="0" smtClean="0"/>
              <a:t/>
            </a:r>
            <a:br>
              <a:rPr lang="ru-RU" sz="1000" dirty="0" smtClean="0"/>
            </a:br>
            <a:r>
              <a:rPr lang="ru-RU" sz="1000" dirty="0" err="1" smtClean="0"/>
              <a:t>Әкесі Байзақ жасында</a:t>
            </a:r>
            <a:r>
              <a:rPr lang="ru-RU" sz="1000" dirty="0" smtClean="0"/>
              <a:t> </a:t>
            </a:r>
            <a:r>
              <a:rPr lang="ru-RU" sz="1000" dirty="0" err="1" smtClean="0"/>
              <a:t>ән салып</a:t>
            </a:r>
            <a:r>
              <a:rPr lang="ru-RU" sz="1000" dirty="0" smtClean="0"/>
              <a:t>, </a:t>
            </a:r>
            <a:r>
              <a:rPr lang="ru-RU" sz="1000" dirty="0" err="1" smtClean="0"/>
              <a:t>өлең шығарған, шағын шаруалы</a:t>
            </a:r>
            <a:r>
              <a:rPr lang="ru-RU" sz="1000" dirty="0" smtClean="0"/>
              <a:t>, </a:t>
            </a:r>
            <a:r>
              <a:rPr lang="ru-RU" sz="1000" dirty="0" err="1" smtClean="0"/>
              <a:t>сауыққой кісі</a:t>
            </a:r>
            <a:r>
              <a:rPr lang="ru-RU" sz="1000" dirty="0" smtClean="0"/>
              <a:t> </a:t>
            </a:r>
            <a:r>
              <a:rPr lang="ru-RU" sz="1000" dirty="0" err="1" smtClean="0"/>
              <a:t>болған.</a:t>
            </a:r>
            <a:r>
              <a:rPr lang="ru-RU" sz="1000" dirty="0" smtClean="0"/>
              <a:t> </a:t>
            </a:r>
            <a:r>
              <a:rPr lang="ru-RU" sz="1000" dirty="0" err="1" smtClean="0"/>
              <a:t>Иса</a:t>
            </a:r>
            <a:r>
              <a:rPr lang="ru-RU" sz="1000" dirty="0" smtClean="0"/>
              <a:t> 9-ға </a:t>
            </a:r>
            <a:r>
              <a:rPr lang="ru-RU" sz="1000" dirty="0" err="1" smtClean="0"/>
              <a:t>шыққанда шешесі</a:t>
            </a:r>
            <a:r>
              <a:rPr lang="ru-RU" sz="1000" dirty="0" smtClean="0"/>
              <a:t> </a:t>
            </a:r>
            <a:r>
              <a:rPr lang="ru-RU" sz="1000" dirty="0" err="1" smtClean="0"/>
              <a:t>қайтыс болып</a:t>
            </a:r>
            <a:r>
              <a:rPr lang="ru-RU" sz="1000" dirty="0" smtClean="0"/>
              <a:t>, </a:t>
            </a:r>
            <a:r>
              <a:rPr lang="ru-RU" sz="1000" dirty="0" err="1" smtClean="0"/>
              <a:t>өлеңші</a:t>
            </a:r>
            <a:r>
              <a:rPr lang="ru-RU" sz="1000" dirty="0" smtClean="0"/>
              <a:t>, </a:t>
            </a:r>
            <a:r>
              <a:rPr lang="ru-RU" sz="1000" dirty="0" err="1" smtClean="0"/>
              <a:t>әңгімеші әжесі Жанбаланың бауырында</a:t>
            </a:r>
            <a:r>
              <a:rPr lang="ru-RU" sz="1000" dirty="0" smtClean="0"/>
              <a:t> </a:t>
            </a:r>
            <a:r>
              <a:rPr lang="ru-RU" sz="1000" dirty="0" err="1" smtClean="0"/>
              <a:t>өседі</a:t>
            </a:r>
            <a:r>
              <a:rPr lang="ru-RU" sz="1000" dirty="0" smtClean="0"/>
              <a:t>. </a:t>
            </a:r>
            <a:r>
              <a:rPr lang="ru-RU" sz="1000" dirty="0" err="1" smtClean="0"/>
              <a:t>Нағашы ағасы </a:t>
            </a:r>
            <a:r>
              <a:rPr lang="ru-RU" sz="1000" dirty="0" smtClean="0"/>
              <a:t>Рахмет </a:t>
            </a:r>
            <a:r>
              <a:rPr lang="ru-RU" sz="1000" dirty="0" err="1" smtClean="0"/>
              <a:t>оған домбыра</a:t>
            </a:r>
            <a:r>
              <a:rPr lang="ru-RU" sz="1000" dirty="0" smtClean="0"/>
              <a:t> </a:t>
            </a:r>
            <a:r>
              <a:rPr lang="ru-RU" sz="1000" dirty="0" err="1" smtClean="0"/>
              <a:t>тартып</a:t>
            </a:r>
            <a:r>
              <a:rPr lang="ru-RU" sz="1000" dirty="0" smtClean="0"/>
              <a:t>, </a:t>
            </a:r>
            <a:r>
              <a:rPr lang="ru-RU" sz="1000" dirty="0" err="1" smtClean="0"/>
              <a:t>ән салуды</a:t>
            </a:r>
            <a:r>
              <a:rPr lang="ru-RU" sz="1000" dirty="0" smtClean="0"/>
              <a:t> </a:t>
            </a:r>
            <a:r>
              <a:rPr lang="ru-RU" sz="1000" dirty="0" err="1" smtClean="0"/>
              <a:t>үйретеді</a:t>
            </a:r>
            <a:r>
              <a:rPr lang="ru-RU" sz="1000" dirty="0" smtClean="0"/>
              <a:t>. </a:t>
            </a:r>
            <a:r>
              <a:rPr lang="ru-RU" sz="1000" dirty="0" err="1" smtClean="0"/>
              <a:t>Кішкентайынан</a:t>
            </a:r>
            <a:r>
              <a:rPr lang="ru-RU" sz="1000" dirty="0" smtClean="0"/>
              <a:t> </a:t>
            </a:r>
            <a:r>
              <a:rPr lang="ru-RU" sz="1000" dirty="0" err="1" smtClean="0"/>
              <a:t>ол</a:t>
            </a:r>
            <a:r>
              <a:rPr lang="ru-RU" sz="1000" dirty="0" smtClean="0"/>
              <a:t> «</a:t>
            </a:r>
            <a:r>
              <a:rPr lang="ru-RU" sz="1000" dirty="0" err="1" smtClean="0"/>
              <a:t>Домбырашы</a:t>
            </a:r>
            <a:r>
              <a:rPr lang="ru-RU" sz="1000" dirty="0" smtClean="0"/>
              <a:t> бала», «</a:t>
            </a:r>
            <a:r>
              <a:rPr lang="ru-RU" sz="1000" dirty="0" err="1" smtClean="0"/>
              <a:t>Әнші Иса</a:t>
            </a:r>
            <a:r>
              <a:rPr lang="ru-RU" sz="1000" dirty="0" smtClean="0"/>
              <a:t>» </a:t>
            </a:r>
            <a:r>
              <a:rPr lang="ru-RU" sz="1000" dirty="0" err="1" smtClean="0"/>
              <a:t>атанады</a:t>
            </a:r>
            <a:r>
              <a:rPr lang="ru-RU" sz="1000" dirty="0" smtClean="0"/>
              <a:t>. </a:t>
            </a:r>
            <a:br>
              <a:rPr lang="ru-RU" sz="1000" dirty="0" smtClean="0"/>
            </a:br>
            <a:r>
              <a:rPr lang="ru-RU" sz="1000" dirty="0" smtClean="0"/>
              <a:t/>
            </a:r>
            <a:br>
              <a:rPr lang="ru-RU" sz="1000" dirty="0" smtClean="0"/>
            </a:br>
            <a:r>
              <a:rPr lang="ru-RU" sz="1000" dirty="0" err="1" smtClean="0"/>
              <a:t>Революцияға дейін</a:t>
            </a:r>
            <a:r>
              <a:rPr lang="ru-RU" sz="1000" dirty="0" smtClean="0"/>
              <a:t> </a:t>
            </a:r>
            <a:r>
              <a:rPr lang="ru-RU" sz="1000" dirty="0" err="1" smtClean="0"/>
              <a:t>байлардың қозысын бағады, қойын жаяды</a:t>
            </a:r>
            <a:r>
              <a:rPr lang="ru-RU" sz="1000" dirty="0" smtClean="0"/>
              <a:t>, </a:t>
            </a:r>
            <a:r>
              <a:rPr lang="ru-RU" sz="1000" dirty="0" err="1" smtClean="0"/>
              <a:t>шахтада</a:t>
            </a:r>
            <a:r>
              <a:rPr lang="ru-RU" sz="1000" dirty="0" smtClean="0"/>
              <a:t> </a:t>
            </a:r>
            <a:r>
              <a:rPr lang="ru-RU" sz="1000" dirty="0" err="1" smtClean="0"/>
              <a:t>жұмысшы болады</a:t>
            </a:r>
            <a:r>
              <a:rPr lang="ru-RU" sz="1000" dirty="0" smtClean="0"/>
              <a:t>. </a:t>
            </a:r>
            <a:r>
              <a:rPr lang="ru-RU" sz="1000" dirty="0" err="1" smtClean="0"/>
              <a:t>Оқып жүрген кезінде</a:t>
            </a:r>
            <a:r>
              <a:rPr lang="ru-RU" sz="1000" dirty="0" smtClean="0"/>
              <a:t> </a:t>
            </a:r>
            <a:r>
              <a:rPr lang="ru-RU" sz="1000" dirty="0" err="1" smtClean="0"/>
              <a:t>суырып</a:t>
            </a:r>
            <a:r>
              <a:rPr lang="ru-RU" sz="1000" dirty="0" smtClean="0"/>
              <a:t> салма </a:t>
            </a:r>
            <a:r>
              <a:rPr lang="ru-RU" sz="1000" dirty="0" err="1" smtClean="0"/>
              <a:t>ақындығы</a:t>
            </a:r>
            <a:r>
              <a:rPr lang="ru-RU" sz="1000" dirty="0" smtClean="0"/>
              <a:t>, </a:t>
            </a:r>
            <a:r>
              <a:rPr lang="ru-RU" sz="1000" dirty="0" err="1" smtClean="0"/>
              <a:t>әншілігі</a:t>
            </a:r>
            <a:r>
              <a:rPr lang="ru-RU" sz="1000" dirty="0" smtClean="0"/>
              <a:t>, </a:t>
            </a:r>
            <a:r>
              <a:rPr lang="ru-RU" sz="1000" dirty="0" err="1" smtClean="0"/>
              <a:t>домбырашылығымен ерекше</a:t>
            </a:r>
            <a:r>
              <a:rPr lang="ru-RU" sz="1000" dirty="0" smtClean="0"/>
              <a:t> </a:t>
            </a:r>
            <a:r>
              <a:rPr lang="ru-RU" sz="1000" dirty="0" err="1" smtClean="0"/>
              <a:t>көзге түседі</a:t>
            </a:r>
            <a:r>
              <a:rPr lang="ru-RU" sz="1000" dirty="0" smtClean="0"/>
              <a:t>. </a:t>
            </a:r>
            <a:r>
              <a:rPr lang="ru-RU" sz="1000" dirty="0" err="1" smtClean="0"/>
              <a:t>Өлеңдері баспасөзде бірінші</a:t>
            </a:r>
            <a:r>
              <a:rPr lang="ru-RU" sz="1000" dirty="0" smtClean="0"/>
              <a:t> </a:t>
            </a:r>
            <a:r>
              <a:rPr lang="ru-RU" sz="1000" dirty="0" err="1" smtClean="0"/>
              <a:t>рет</a:t>
            </a:r>
            <a:r>
              <a:rPr lang="ru-RU" sz="1000" dirty="0" smtClean="0"/>
              <a:t> 1924 </a:t>
            </a:r>
            <a:r>
              <a:rPr lang="ru-RU" sz="1000" dirty="0" err="1" smtClean="0"/>
              <a:t>жылы</a:t>
            </a:r>
            <a:r>
              <a:rPr lang="ru-RU" sz="1000" dirty="0" smtClean="0"/>
              <a:t> </a:t>
            </a:r>
            <a:r>
              <a:rPr lang="ru-RU" sz="1000" dirty="0" err="1" smtClean="0"/>
              <a:t>жарияланған</a:t>
            </a:r>
            <a:r>
              <a:rPr lang="ru-RU" sz="1000" dirty="0" smtClean="0"/>
              <a:t>. </a:t>
            </a:r>
            <a:br>
              <a:rPr lang="ru-RU" sz="1000" dirty="0" smtClean="0"/>
            </a:br>
            <a:r>
              <a:rPr lang="ru-RU" sz="1000" dirty="0" smtClean="0"/>
              <a:t/>
            </a:r>
            <a:br>
              <a:rPr lang="ru-RU" sz="1000" dirty="0" smtClean="0"/>
            </a:br>
            <a:r>
              <a:rPr lang="ru-RU" sz="1000" dirty="0" smtClean="0"/>
              <a:t>1926 </a:t>
            </a:r>
            <a:r>
              <a:rPr lang="ru-RU" sz="1000" dirty="0" err="1" smtClean="0"/>
              <a:t>жылы</a:t>
            </a:r>
            <a:r>
              <a:rPr lang="ru-RU" sz="1000" dirty="0" smtClean="0"/>
              <a:t> </a:t>
            </a:r>
            <a:r>
              <a:rPr lang="ru-RU" sz="1000" dirty="0" err="1" smtClean="0"/>
              <a:t>Қызылордада Қазақтың тұңғыш ұлттық </a:t>
            </a:r>
            <a:r>
              <a:rPr lang="ru-RU" sz="1000" dirty="0" smtClean="0"/>
              <a:t>театры </a:t>
            </a:r>
            <a:r>
              <a:rPr lang="ru-RU" sz="1000" dirty="0" err="1" smtClean="0"/>
              <a:t>ашылғанда Әміре Қашаубаев</a:t>
            </a:r>
            <a:r>
              <a:rPr lang="ru-RU" sz="1000" dirty="0" smtClean="0"/>
              <a:t>, </a:t>
            </a:r>
            <a:r>
              <a:rPr lang="ru-RU" sz="1000" dirty="0" err="1" smtClean="0"/>
              <a:t>Қалыбек Қуанышбаев</a:t>
            </a:r>
            <a:r>
              <a:rPr lang="ru-RU" sz="1000" dirty="0" smtClean="0"/>
              <a:t>, </a:t>
            </a:r>
            <a:r>
              <a:rPr lang="ru-RU" sz="1000" dirty="0" err="1" smtClean="0"/>
              <a:t>Құрманбек Жандарбеков</a:t>
            </a:r>
            <a:r>
              <a:rPr lang="ru-RU" sz="1000" dirty="0" smtClean="0"/>
              <a:t>, Серке </a:t>
            </a:r>
            <a:r>
              <a:rPr lang="ru-RU" sz="1000" dirty="0" err="1" smtClean="0"/>
              <a:t>Қожамқұлов</a:t>
            </a:r>
            <a:r>
              <a:rPr lang="ru-RU" sz="1000" dirty="0" smtClean="0"/>
              <a:t>, </a:t>
            </a:r>
            <a:r>
              <a:rPr lang="ru-RU" sz="1000" dirty="0" err="1" smtClean="0"/>
              <a:t>Елубай</a:t>
            </a:r>
            <a:r>
              <a:rPr lang="ru-RU" sz="1000" dirty="0" smtClean="0"/>
              <a:t> </a:t>
            </a:r>
            <a:r>
              <a:rPr lang="ru-RU" sz="1000" dirty="0" err="1" smtClean="0"/>
              <a:t>Өмірзақов</a:t>
            </a:r>
            <a:r>
              <a:rPr lang="ru-RU" sz="1000" dirty="0" smtClean="0"/>
              <a:t>, </a:t>
            </a:r>
            <a:r>
              <a:rPr lang="ru-RU" sz="1000" dirty="0" err="1" smtClean="0"/>
              <a:t>тағы басқа актерлармен</a:t>
            </a:r>
            <a:r>
              <a:rPr lang="ru-RU" sz="1000" dirty="0" smtClean="0"/>
              <a:t> </a:t>
            </a:r>
            <a:r>
              <a:rPr lang="ru-RU" sz="1000" dirty="0" err="1" smtClean="0"/>
              <a:t>бірге</a:t>
            </a:r>
            <a:r>
              <a:rPr lang="ru-RU" sz="1000" dirty="0" smtClean="0"/>
              <a:t> </a:t>
            </a:r>
            <a:r>
              <a:rPr lang="ru-RU" sz="1000" dirty="0" err="1" smtClean="0"/>
              <a:t>жаңа театрдың негізін</a:t>
            </a:r>
            <a:r>
              <a:rPr lang="ru-RU" sz="1000" dirty="0" smtClean="0"/>
              <a:t> </a:t>
            </a:r>
            <a:r>
              <a:rPr lang="ru-RU" sz="1000" dirty="0" err="1" smtClean="0"/>
              <a:t>қалаушылардың бірі</a:t>
            </a:r>
            <a:r>
              <a:rPr lang="ru-RU" sz="1000" dirty="0" smtClean="0"/>
              <a:t> </a:t>
            </a:r>
            <a:r>
              <a:rPr lang="ru-RU" sz="1000" dirty="0" err="1" smtClean="0"/>
              <a:t>болды</a:t>
            </a:r>
            <a:r>
              <a:rPr lang="ru-RU" sz="1000" dirty="0" smtClean="0"/>
              <a:t>. </a:t>
            </a:r>
            <a:r>
              <a:rPr lang="ru-RU" sz="1000" dirty="0" err="1" smtClean="0"/>
              <a:t>Жас</a:t>
            </a:r>
            <a:r>
              <a:rPr lang="ru-RU" sz="1000" dirty="0" smtClean="0"/>
              <a:t> театр </a:t>
            </a:r>
            <a:r>
              <a:rPr lang="ru-RU" sz="1000" dirty="0" err="1" smtClean="0"/>
              <a:t>қойған алғашқы пьесаларда</a:t>
            </a:r>
            <a:r>
              <a:rPr lang="ru-RU" sz="1000" dirty="0" smtClean="0"/>
              <a:t> – </a:t>
            </a:r>
            <a:r>
              <a:rPr lang="ru-RU" sz="1000" dirty="0" err="1" smtClean="0"/>
              <a:t>Мұхтар Әуезовтің </a:t>
            </a:r>
            <a:r>
              <a:rPr lang="ru-RU" sz="1000" dirty="0" smtClean="0"/>
              <a:t>«</a:t>
            </a:r>
            <a:r>
              <a:rPr lang="ru-RU" sz="1000" dirty="0" err="1" smtClean="0"/>
              <a:t>Еңлік-Кебегі</a:t>
            </a:r>
            <a:r>
              <a:rPr lang="ru-RU" sz="1000" dirty="0" smtClean="0"/>
              <a:t>» мен «</a:t>
            </a:r>
            <a:r>
              <a:rPr lang="ru-RU" sz="1000" dirty="0" err="1" smtClean="0"/>
              <a:t>Бәйбіше-тоқалында</a:t>
            </a:r>
            <a:r>
              <a:rPr lang="ru-RU" sz="1000" dirty="0" smtClean="0"/>
              <a:t>» </a:t>
            </a:r>
            <a:r>
              <a:rPr lang="ru-RU" sz="1000" dirty="0" err="1" smtClean="0"/>
              <a:t>басты</a:t>
            </a:r>
            <a:r>
              <a:rPr lang="ru-RU" sz="1000" dirty="0" smtClean="0"/>
              <a:t> </a:t>
            </a:r>
            <a:r>
              <a:rPr lang="ru-RU" sz="1000" dirty="0" err="1" smtClean="0"/>
              <a:t>рөлдерде ойнаған</a:t>
            </a:r>
            <a:r>
              <a:rPr lang="ru-RU" sz="1000" dirty="0" smtClean="0"/>
              <a:t>. </a:t>
            </a:r>
            <a:br>
              <a:rPr lang="ru-RU" sz="1000" dirty="0" smtClean="0"/>
            </a:br>
            <a:r>
              <a:rPr lang="ru-RU" sz="1000" dirty="0" smtClean="0"/>
              <a:t/>
            </a:r>
            <a:br>
              <a:rPr lang="ru-RU" sz="1000" dirty="0" smtClean="0"/>
            </a:br>
            <a:r>
              <a:rPr lang="ru-RU" sz="1000" dirty="0" smtClean="0"/>
              <a:t>Ал </a:t>
            </a:r>
            <a:r>
              <a:rPr lang="ru-RU" sz="1000" dirty="0" err="1" smtClean="0"/>
              <a:t>өзі </a:t>
            </a:r>
            <a:r>
              <a:rPr lang="ru-RU" sz="1000" dirty="0" smtClean="0"/>
              <a:t>инсценировка </a:t>
            </a:r>
            <a:r>
              <a:rPr lang="ru-RU" sz="1000" dirty="0" err="1" smtClean="0"/>
              <a:t>жасаған </a:t>
            </a:r>
            <a:r>
              <a:rPr lang="ru-RU" sz="1000" dirty="0" smtClean="0"/>
              <a:t>«</a:t>
            </a:r>
            <a:r>
              <a:rPr lang="ru-RU" sz="1000" dirty="0" err="1" smtClean="0"/>
              <a:t>Біржан-Сара</a:t>
            </a:r>
            <a:r>
              <a:rPr lang="ru-RU" sz="1000" dirty="0" smtClean="0"/>
              <a:t>» </a:t>
            </a:r>
            <a:r>
              <a:rPr lang="ru-RU" sz="1000" dirty="0" err="1" smtClean="0"/>
              <a:t>қойылымында Біржан</a:t>
            </a:r>
            <a:r>
              <a:rPr lang="ru-RU" sz="1000" dirty="0" smtClean="0"/>
              <a:t> </a:t>
            </a:r>
            <a:r>
              <a:rPr lang="ru-RU" sz="1000" dirty="0" err="1" smtClean="0"/>
              <a:t>болып</a:t>
            </a:r>
            <a:r>
              <a:rPr lang="ru-RU" sz="1000" dirty="0" smtClean="0"/>
              <a:t> </a:t>
            </a:r>
            <a:r>
              <a:rPr lang="ru-RU" sz="1000" dirty="0" err="1" smtClean="0"/>
              <a:t>ойнап</a:t>
            </a:r>
            <a:r>
              <a:rPr lang="ru-RU" sz="1000" dirty="0" smtClean="0"/>
              <a:t>, </a:t>
            </a:r>
            <a:r>
              <a:rPr lang="ru-RU" sz="1000" dirty="0" err="1" smtClean="0"/>
              <a:t>ақындық</a:t>
            </a:r>
            <a:r>
              <a:rPr lang="ru-RU" sz="1000" dirty="0" smtClean="0"/>
              <a:t>, </a:t>
            </a:r>
            <a:r>
              <a:rPr lang="ru-RU" sz="1000" dirty="0" err="1" smtClean="0"/>
              <a:t>әншілік</a:t>
            </a:r>
            <a:r>
              <a:rPr lang="ru-RU" sz="1000" dirty="0" smtClean="0"/>
              <a:t>, </a:t>
            </a:r>
            <a:r>
              <a:rPr lang="ru-RU" sz="1000" dirty="0" err="1" smtClean="0"/>
              <a:t>домбырашылық өнерімен жұртты ерекше</a:t>
            </a:r>
            <a:r>
              <a:rPr lang="ru-RU" sz="1000" dirty="0" smtClean="0"/>
              <a:t> </a:t>
            </a:r>
            <a:r>
              <a:rPr lang="ru-RU" sz="1000" dirty="0" err="1" smtClean="0"/>
              <a:t>сүйсіндіреді</a:t>
            </a:r>
            <a:r>
              <a:rPr lang="ru-RU" sz="1000" dirty="0" smtClean="0"/>
              <a:t>. </a:t>
            </a:r>
            <a:r>
              <a:rPr lang="ru-RU" sz="1000" dirty="0" err="1" smtClean="0"/>
              <a:t>Театрда</a:t>
            </a:r>
            <a:r>
              <a:rPr lang="ru-RU" sz="1000" dirty="0" smtClean="0"/>
              <a:t> спектакль </a:t>
            </a:r>
            <a:r>
              <a:rPr lang="ru-RU" sz="1000" dirty="0" err="1" smtClean="0"/>
              <a:t>соңынан үнемі қойылатын концерттерге</a:t>
            </a:r>
            <a:r>
              <a:rPr lang="ru-RU" sz="1000" dirty="0" smtClean="0"/>
              <a:t> де </a:t>
            </a:r>
            <a:r>
              <a:rPr lang="ru-RU" sz="1000" dirty="0" err="1" smtClean="0"/>
              <a:t>белсене</a:t>
            </a:r>
            <a:r>
              <a:rPr lang="ru-RU" sz="1000" dirty="0" smtClean="0"/>
              <a:t> </a:t>
            </a:r>
            <a:r>
              <a:rPr lang="ru-RU" sz="1000" dirty="0" err="1" smtClean="0"/>
              <a:t>ат</a:t>
            </a:r>
            <a:r>
              <a:rPr lang="ru-RU" sz="1000" dirty="0" smtClean="0"/>
              <a:t> </a:t>
            </a:r>
            <a:r>
              <a:rPr lang="ru-RU" sz="1000" dirty="0" err="1" smtClean="0"/>
              <a:t>салысқан</a:t>
            </a:r>
            <a:r>
              <a:rPr lang="ru-RU" sz="1000" dirty="0" smtClean="0"/>
              <a:t>. </a:t>
            </a:r>
            <a:br>
              <a:rPr lang="ru-RU" sz="1000" dirty="0" smtClean="0"/>
            </a:br>
            <a:r>
              <a:rPr lang="ru-RU" sz="1000" dirty="0" smtClean="0"/>
              <a:t/>
            </a:r>
            <a:br>
              <a:rPr lang="ru-RU" sz="1000" dirty="0" smtClean="0"/>
            </a:br>
            <a:r>
              <a:rPr lang="ru-RU" sz="1000" dirty="0" err="1" smtClean="0"/>
              <a:t>Әншілік, артистік</a:t>
            </a:r>
            <a:r>
              <a:rPr lang="ru-RU" sz="1000" dirty="0" smtClean="0"/>
              <a:t>, </a:t>
            </a:r>
            <a:r>
              <a:rPr lang="ru-RU" sz="1000" dirty="0" err="1" smtClean="0"/>
              <a:t>домбырашылық өнерінің үстіне, серіктес</a:t>
            </a:r>
            <a:r>
              <a:rPr lang="ru-RU" sz="1000" dirty="0" smtClean="0"/>
              <a:t> </a:t>
            </a:r>
            <a:r>
              <a:rPr lang="ru-RU" sz="1000" dirty="0" err="1" smtClean="0"/>
              <a:t>артистері</a:t>
            </a:r>
            <a:r>
              <a:rPr lang="ru-RU" sz="1000" dirty="0" smtClean="0"/>
              <a:t> </a:t>
            </a:r>
            <a:r>
              <a:rPr lang="ru-RU" sz="1000" dirty="0" err="1" smtClean="0"/>
              <a:t>Әміре Қашаубаев, Елубай</a:t>
            </a:r>
            <a:r>
              <a:rPr lang="ru-RU" sz="1000" dirty="0" smtClean="0"/>
              <a:t> </a:t>
            </a:r>
            <a:r>
              <a:rPr lang="ru-RU" sz="1000" dirty="0" err="1" smtClean="0"/>
              <a:t>Өмірзақов тағы басқалардың айтатын</a:t>
            </a:r>
            <a:r>
              <a:rPr lang="ru-RU" sz="1000" dirty="0" smtClean="0"/>
              <a:t> </a:t>
            </a:r>
            <a:r>
              <a:rPr lang="ru-RU" sz="1000" dirty="0" err="1" smtClean="0"/>
              <a:t>халық әндеріне жаңа мазмұнды мәтіндерін жазып</a:t>
            </a:r>
            <a:r>
              <a:rPr lang="ru-RU" sz="1000" dirty="0" smtClean="0"/>
              <a:t> </a:t>
            </a:r>
            <a:r>
              <a:rPr lang="ru-RU" sz="1000" dirty="0" err="1" smtClean="0"/>
              <a:t>берген</a:t>
            </a:r>
            <a:r>
              <a:rPr lang="ru-RU" sz="1000" dirty="0" smtClean="0"/>
              <a:t>. </a:t>
            </a:r>
            <a:r>
              <a:rPr lang="ru-RU" sz="1000" dirty="0" err="1" smtClean="0"/>
              <a:t>Халыққа кең тарап</a:t>
            </a:r>
            <a:r>
              <a:rPr lang="ru-RU" sz="1000" dirty="0" smtClean="0"/>
              <a:t> </a:t>
            </a:r>
            <a:r>
              <a:rPr lang="ru-RU" sz="1000" dirty="0" err="1" smtClean="0"/>
              <a:t>кеткен</a:t>
            </a:r>
            <a:r>
              <a:rPr lang="ru-RU" sz="1000" dirty="0" smtClean="0"/>
              <a:t> </a:t>
            </a:r>
            <a:r>
              <a:rPr lang="ru-RU" sz="1000" dirty="0" err="1" smtClean="0"/>
              <a:t>мұндай ән мәтіндерінің </a:t>
            </a:r>
            <a:r>
              <a:rPr lang="ru-RU" sz="1000" dirty="0" smtClean="0"/>
              <a:t>саны </a:t>
            </a:r>
            <a:r>
              <a:rPr lang="ru-RU" sz="1000" dirty="0" err="1" smtClean="0"/>
              <a:t>қырықтан асады</a:t>
            </a:r>
            <a:r>
              <a:rPr lang="ru-RU" sz="1000" dirty="0" smtClean="0"/>
              <a:t>. </a:t>
            </a:r>
            <a:br>
              <a:rPr lang="ru-RU" sz="1000" dirty="0" smtClean="0"/>
            </a:br>
            <a:r>
              <a:rPr lang="ru-RU" sz="1000" dirty="0" smtClean="0"/>
              <a:t/>
            </a:r>
            <a:br>
              <a:rPr lang="ru-RU" sz="1000" dirty="0" smtClean="0"/>
            </a:br>
            <a:r>
              <a:rPr lang="ru-RU" sz="1000" dirty="0" err="1" smtClean="0"/>
              <a:t>Қазақтың халық әндерін тұңғыш жинап</a:t>
            </a:r>
            <a:r>
              <a:rPr lang="ru-RU" sz="1000" dirty="0" smtClean="0"/>
              <a:t> </a:t>
            </a:r>
            <a:r>
              <a:rPr lang="ru-RU" sz="1000" dirty="0" err="1" smtClean="0"/>
              <a:t>бастырушы</a:t>
            </a:r>
            <a:r>
              <a:rPr lang="ru-RU" sz="1000" dirty="0" smtClean="0"/>
              <a:t> Александр </a:t>
            </a:r>
            <a:r>
              <a:rPr lang="ru-RU" sz="1000" dirty="0" err="1" smtClean="0"/>
              <a:t>Затаевич</a:t>
            </a:r>
            <a:r>
              <a:rPr lang="ru-RU" sz="1000" dirty="0" smtClean="0"/>
              <a:t> </a:t>
            </a:r>
            <a:r>
              <a:rPr lang="ru-RU" sz="1000" dirty="0" err="1" smtClean="0"/>
              <a:t>Иса</a:t>
            </a:r>
            <a:r>
              <a:rPr lang="ru-RU" sz="1000" dirty="0" smtClean="0"/>
              <a:t> </a:t>
            </a:r>
            <a:r>
              <a:rPr lang="ru-RU" sz="1000" dirty="0" err="1" smtClean="0"/>
              <a:t>Байзақовтың аузынан</a:t>
            </a:r>
            <a:r>
              <a:rPr lang="ru-RU" sz="1000" dirty="0" smtClean="0"/>
              <a:t> </a:t>
            </a:r>
            <a:r>
              <a:rPr lang="ru-RU" sz="1000" dirty="0" err="1" smtClean="0"/>
              <a:t>бірнеше</a:t>
            </a:r>
            <a:r>
              <a:rPr lang="ru-RU" sz="1000" dirty="0" smtClean="0"/>
              <a:t> </a:t>
            </a:r>
            <a:r>
              <a:rPr lang="ru-RU" sz="1000" dirty="0" err="1" smtClean="0"/>
              <a:t>халық әндері </a:t>
            </a:r>
            <a:r>
              <a:rPr lang="ru-RU" sz="1000" dirty="0" smtClean="0"/>
              <a:t>«</a:t>
            </a:r>
            <a:r>
              <a:rPr lang="ru-RU" sz="1000" dirty="0" err="1" smtClean="0"/>
              <a:t>Кәкен</a:t>
            </a:r>
            <a:r>
              <a:rPr lang="ru-RU" sz="1000" dirty="0" smtClean="0"/>
              <a:t>», «</a:t>
            </a:r>
            <a:r>
              <a:rPr lang="ru-RU" sz="1000" dirty="0" err="1" smtClean="0"/>
              <a:t>Бике</a:t>
            </a:r>
            <a:r>
              <a:rPr lang="ru-RU" sz="1000" dirty="0" smtClean="0"/>
              <a:t>», «Жар-жар», </a:t>
            </a:r>
            <a:r>
              <a:rPr lang="ru-RU" sz="1000" dirty="0" err="1" smtClean="0"/>
              <a:t>тағы басқаларын жазып</a:t>
            </a:r>
            <a:r>
              <a:rPr lang="ru-RU" sz="1000" dirty="0" smtClean="0"/>
              <a:t> </a:t>
            </a:r>
            <a:r>
              <a:rPr lang="ru-RU" sz="1000" dirty="0" err="1" smtClean="0"/>
              <a:t>алып</a:t>
            </a:r>
            <a:r>
              <a:rPr lang="ru-RU" sz="1000" dirty="0" smtClean="0"/>
              <a:t>, </a:t>
            </a:r>
            <a:r>
              <a:rPr lang="ru-RU" sz="1000" dirty="0" err="1" smtClean="0"/>
              <a:t>нотаға түсірген</a:t>
            </a:r>
            <a:r>
              <a:rPr lang="ru-RU" sz="1000" dirty="0" smtClean="0"/>
              <a:t>. </a:t>
            </a:r>
            <a:r>
              <a:rPr lang="ru-RU" sz="1000" dirty="0" err="1" smtClean="0"/>
              <a:t>Иса</a:t>
            </a:r>
            <a:r>
              <a:rPr lang="ru-RU" sz="1000" dirty="0" smtClean="0"/>
              <a:t> </a:t>
            </a:r>
            <a:r>
              <a:rPr lang="ru-RU" sz="1000" dirty="0" err="1" smtClean="0"/>
              <a:t>Байзақов орындайтын</a:t>
            </a:r>
            <a:r>
              <a:rPr lang="ru-RU" sz="1000" dirty="0" smtClean="0"/>
              <a:t> </a:t>
            </a:r>
            <a:r>
              <a:rPr lang="ru-RU" sz="1000" dirty="0" err="1" smtClean="0"/>
              <a:t>бірсыпыра</a:t>
            </a:r>
            <a:r>
              <a:rPr lang="ru-RU" sz="1000" dirty="0" smtClean="0"/>
              <a:t> </a:t>
            </a:r>
            <a:r>
              <a:rPr lang="ru-RU" sz="1000" dirty="0" err="1" smtClean="0"/>
              <a:t>халық әндері </a:t>
            </a:r>
            <a:r>
              <a:rPr lang="ru-RU" sz="1000" dirty="0" smtClean="0"/>
              <a:t>«</a:t>
            </a:r>
            <a:r>
              <a:rPr lang="ru-RU" sz="1000" dirty="0" err="1" smtClean="0"/>
              <a:t>Айман-Шолпан</a:t>
            </a:r>
            <a:r>
              <a:rPr lang="ru-RU" sz="1000" dirty="0" smtClean="0"/>
              <a:t>», «Ер </a:t>
            </a:r>
            <a:r>
              <a:rPr lang="ru-RU" sz="1000" dirty="0" err="1" smtClean="0"/>
              <a:t>Тарғын</a:t>
            </a:r>
            <a:r>
              <a:rPr lang="ru-RU" sz="1000" dirty="0" smtClean="0"/>
              <a:t>» </a:t>
            </a:r>
            <a:r>
              <a:rPr lang="ru-RU" sz="1000" dirty="0" err="1" smtClean="0"/>
              <a:t>операларының музыкасына</a:t>
            </a:r>
            <a:r>
              <a:rPr lang="ru-RU" sz="1000" dirty="0" smtClean="0"/>
              <a:t> </a:t>
            </a:r>
            <a:r>
              <a:rPr lang="ru-RU" sz="1000" dirty="0" err="1" smtClean="0"/>
              <a:t>енген</a:t>
            </a:r>
            <a:r>
              <a:rPr lang="ru-RU" sz="1000" dirty="0" smtClean="0"/>
              <a:t>. </a:t>
            </a:r>
            <a:br>
              <a:rPr lang="ru-RU" sz="1000" dirty="0" smtClean="0"/>
            </a:br>
            <a:r>
              <a:rPr lang="ru-RU" sz="1000" dirty="0" smtClean="0"/>
              <a:t/>
            </a:r>
            <a:br>
              <a:rPr lang="ru-RU" sz="1000" dirty="0" smtClean="0"/>
            </a:br>
            <a:r>
              <a:rPr lang="ru-RU" sz="1000" dirty="0" smtClean="0"/>
              <a:t>Ал </a:t>
            </a:r>
            <a:r>
              <a:rPr lang="ru-RU" sz="1000" dirty="0" err="1" smtClean="0"/>
              <a:t>атақты </a:t>
            </a:r>
            <a:r>
              <a:rPr lang="ru-RU" sz="1000" dirty="0" smtClean="0"/>
              <a:t>«</a:t>
            </a:r>
            <a:r>
              <a:rPr lang="ru-RU" sz="1000" dirty="0" err="1" smtClean="0"/>
              <a:t>Гәкку</a:t>
            </a:r>
            <a:r>
              <a:rPr lang="ru-RU" sz="1000" dirty="0" smtClean="0"/>
              <a:t>» </a:t>
            </a:r>
            <a:r>
              <a:rPr lang="ru-RU" sz="1000" dirty="0" err="1" smtClean="0"/>
              <a:t>әні Иса</a:t>
            </a:r>
            <a:r>
              <a:rPr lang="ru-RU" sz="1000" dirty="0" smtClean="0"/>
              <a:t> </a:t>
            </a:r>
            <a:r>
              <a:rPr lang="ru-RU" sz="1000" dirty="0" err="1" smtClean="0"/>
              <a:t>Байзақовтың орындауымен</a:t>
            </a:r>
            <a:r>
              <a:rPr lang="ru-RU" sz="1000" dirty="0" smtClean="0"/>
              <a:t> </a:t>
            </a:r>
            <a:r>
              <a:rPr lang="ru-RU" sz="1000" dirty="0" err="1" smtClean="0"/>
              <a:t>ешбір</a:t>
            </a:r>
            <a:r>
              <a:rPr lang="ru-RU" sz="1000" dirty="0" smtClean="0"/>
              <a:t> </a:t>
            </a:r>
            <a:r>
              <a:rPr lang="ru-RU" sz="1000" dirty="0" err="1" smtClean="0"/>
              <a:t>өңдеусіз </a:t>
            </a:r>
            <a:r>
              <a:rPr lang="ru-RU" sz="1000" dirty="0" smtClean="0"/>
              <a:t>«</a:t>
            </a:r>
            <a:r>
              <a:rPr lang="ru-RU" sz="1000" dirty="0" err="1" smtClean="0"/>
              <a:t>Қыз Жібек</a:t>
            </a:r>
            <a:r>
              <a:rPr lang="ru-RU" sz="1000" dirty="0" smtClean="0"/>
              <a:t>» </a:t>
            </a:r>
            <a:r>
              <a:rPr lang="ru-RU" sz="1000" dirty="0" err="1" smtClean="0"/>
              <a:t>операсына</a:t>
            </a:r>
            <a:r>
              <a:rPr lang="ru-RU" sz="1000" dirty="0" smtClean="0"/>
              <a:t> </a:t>
            </a:r>
            <a:r>
              <a:rPr lang="ru-RU" sz="1000" dirty="0" err="1" smtClean="0"/>
              <a:t>көшті</a:t>
            </a:r>
            <a:r>
              <a:rPr lang="ru-RU" sz="1000" dirty="0" smtClean="0"/>
              <a:t>. </a:t>
            </a:r>
            <a:r>
              <a:rPr lang="ru-RU" sz="1000" dirty="0" err="1" smtClean="0"/>
              <a:t>Театрға жиналған жұрттың қалаған тақырыбына іркілместен</a:t>
            </a:r>
            <a:r>
              <a:rPr lang="ru-RU" sz="1000" dirty="0" smtClean="0"/>
              <a:t> </a:t>
            </a:r>
            <a:r>
              <a:rPr lang="ru-RU" sz="1000" dirty="0" err="1" smtClean="0"/>
              <a:t>суырып</a:t>
            </a:r>
            <a:r>
              <a:rPr lang="ru-RU" sz="1000" dirty="0" smtClean="0"/>
              <a:t> </a:t>
            </a:r>
            <a:r>
              <a:rPr lang="ru-RU" sz="1000" dirty="0" err="1" smtClean="0"/>
              <a:t>салып</a:t>
            </a:r>
            <a:r>
              <a:rPr lang="ru-RU" sz="1000" dirty="0" smtClean="0"/>
              <a:t>, </a:t>
            </a:r>
            <a:r>
              <a:rPr lang="ru-RU" sz="1000" dirty="0" err="1" smtClean="0"/>
              <a:t>өлең шығаруымен «ақын-артист» атанған Иса</a:t>
            </a:r>
            <a:r>
              <a:rPr lang="ru-RU" sz="1000" dirty="0" smtClean="0"/>
              <a:t> </a:t>
            </a:r>
            <a:r>
              <a:rPr lang="ru-RU" sz="1000" dirty="0" err="1" smtClean="0"/>
              <a:t>Байзақовтың ақындық дарыны</a:t>
            </a:r>
            <a:r>
              <a:rPr lang="ru-RU" sz="1000" dirty="0" smtClean="0"/>
              <a:t> да </a:t>
            </a:r>
            <a:r>
              <a:rPr lang="ru-RU" sz="1000" dirty="0" err="1" smtClean="0"/>
              <a:t>шарықтап өсе берді</a:t>
            </a:r>
            <a:r>
              <a:rPr lang="ru-RU" sz="1000" dirty="0" smtClean="0"/>
              <a:t>. </a:t>
            </a:r>
            <a:r>
              <a:rPr lang="ru-RU" sz="1000" dirty="0" err="1" smtClean="0"/>
              <a:t>Күн сайын</a:t>
            </a:r>
            <a:r>
              <a:rPr lang="ru-RU" sz="1000" dirty="0" smtClean="0"/>
              <a:t> </a:t>
            </a:r>
            <a:r>
              <a:rPr lang="ru-RU" sz="1000" dirty="0" err="1" smtClean="0"/>
              <a:t>театрда</a:t>
            </a:r>
            <a:r>
              <a:rPr lang="ru-RU" sz="1000" dirty="0" smtClean="0"/>
              <a:t> </a:t>
            </a:r>
            <a:r>
              <a:rPr lang="ru-RU" sz="1000" dirty="0" err="1" smtClean="0"/>
              <a:t>суырып</a:t>
            </a:r>
            <a:r>
              <a:rPr lang="ru-RU" sz="1000" dirty="0" smtClean="0"/>
              <a:t> </a:t>
            </a:r>
            <a:r>
              <a:rPr lang="ru-RU" sz="1000" dirty="0" err="1" smtClean="0"/>
              <a:t>салып</a:t>
            </a:r>
            <a:r>
              <a:rPr lang="ru-RU" sz="1000" dirty="0" smtClean="0"/>
              <a:t> </a:t>
            </a:r>
            <a:r>
              <a:rPr lang="ru-RU" sz="1000" dirty="0" err="1" smtClean="0"/>
              <a:t>айтатын</a:t>
            </a:r>
            <a:r>
              <a:rPr lang="ru-RU" sz="1000" dirty="0" smtClean="0"/>
              <a:t> </a:t>
            </a:r>
            <a:r>
              <a:rPr lang="ru-RU" sz="1000" dirty="0" err="1" smtClean="0"/>
              <a:t>жаңа жырлары</a:t>
            </a:r>
            <a:r>
              <a:rPr lang="ru-RU" sz="1000" dirty="0" smtClean="0"/>
              <a:t>, </a:t>
            </a:r>
            <a:r>
              <a:rPr lang="ru-RU" sz="1000" dirty="0" err="1" smtClean="0"/>
              <a:t>газеттерде</a:t>
            </a:r>
            <a:r>
              <a:rPr lang="ru-RU" sz="1000" dirty="0" smtClean="0"/>
              <a:t> </a:t>
            </a:r>
            <a:r>
              <a:rPr lang="ru-RU" sz="1000" dirty="0" err="1" smtClean="0"/>
              <a:t>жарияланып</a:t>
            </a:r>
            <a:r>
              <a:rPr lang="ru-RU" sz="1000" dirty="0" smtClean="0"/>
              <a:t> </a:t>
            </a:r>
            <a:r>
              <a:rPr lang="ru-RU" sz="1000" dirty="0" err="1" smtClean="0"/>
              <a:t>жататын</a:t>
            </a:r>
            <a:r>
              <a:rPr lang="ru-RU" sz="1000" dirty="0" smtClean="0"/>
              <a:t> </a:t>
            </a:r>
            <a:r>
              <a:rPr lang="ru-RU" sz="1000" dirty="0" err="1" smtClean="0"/>
              <a:t>ұсақ өлеңдерінен басқа, оның этникалық шығармалары </a:t>
            </a:r>
            <a:r>
              <a:rPr lang="ru-RU" sz="1000" dirty="0" smtClean="0"/>
              <a:t>да </a:t>
            </a:r>
            <a:r>
              <a:rPr lang="ru-RU" sz="1000" dirty="0" err="1" smtClean="0"/>
              <a:t>жиі-жиі</a:t>
            </a:r>
            <a:r>
              <a:rPr lang="ru-RU" sz="1000" dirty="0" smtClean="0"/>
              <a:t> </a:t>
            </a:r>
            <a:r>
              <a:rPr lang="ru-RU" sz="1000" dirty="0" err="1" smtClean="0"/>
              <a:t>жарық көріп отырды</a:t>
            </a:r>
            <a:r>
              <a:rPr lang="ru-RU" sz="1000" dirty="0" smtClean="0"/>
              <a:t>. </a:t>
            </a:r>
            <a:br>
              <a:rPr lang="ru-RU" sz="1000" dirty="0" smtClean="0"/>
            </a:br>
            <a:r>
              <a:rPr lang="ru-RU" sz="1000" dirty="0" smtClean="0"/>
              <a:t/>
            </a:r>
            <a:br>
              <a:rPr lang="ru-RU" sz="1000" dirty="0" smtClean="0"/>
            </a:br>
            <a:r>
              <a:rPr lang="ru-RU" sz="1000" dirty="0" smtClean="0"/>
              <a:t>1932-1940 </a:t>
            </a:r>
            <a:r>
              <a:rPr lang="ru-RU" sz="1000" dirty="0" err="1" smtClean="0"/>
              <a:t>жылдар</a:t>
            </a:r>
            <a:r>
              <a:rPr lang="ru-RU" sz="1000" dirty="0" smtClean="0"/>
              <a:t> </a:t>
            </a:r>
            <a:r>
              <a:rPr lang="ru-RU" sz="1000" dirty="0" err="1" smtClean="0"/>
              <a:t>аралығында Алматы</a:t>
            </a:r>
            <a:r>
              <a:rPr lang="ru-RU" sz="1000" dirty="0" smtClean="0"/>
              <a:t>, </a:t>
            </a:r>
            <a:r>
              <a:rPr lang="ru-RU" sz="1000" dirty="0" err="1" smtClean="0"/>
              <a:t>Қарағанды</a:t>
            </a:r>
            <a:r>
              <a:rPr lang="ru-RU" sz="1000" dirty="0" smtClean="0"/>
              <a:t>, Семей </a:t>
            </a:r>
            <a:r>
              <a:rPr lang="ru-RU" sz="1000" dirty="0" err="1" smtClean="0"/>
              <a:t>қалаларында радиода</a:t>
            </a:r>
            <a:r>
              <a:rPr lang="ru-RU" sz="1000" dirty="0" smtClean="0"/>
              <a:t>, </a:t>
            </a:r>
            <a:r>
              <a:rPr lang="ru-RU" sz="1000" dirty="0" err="1" smtClean="0"/>
              <a:t>филармонияда</a:t>
            </a:r>
            <a:r>
              <a:rPr lang="ru-RU" sz="1000" dirty="0" smtClean="0"/>
              <a:t>, </a:t>
            </a:r>
            <a:r>
              <a:rPr lang="ru-RU" sz="1000" dirty="0" err="1" smtClean="0"/>
              <a:t>Жазушылар</a:t>
            </a:r>
            <a:r>
              <a:rPr lang="ru-RU" sz="1000" dirty="0" smtClean="0"/>
              <a:t> </a:t>
            </a:r>
            <a:r>
              <a:rPr lang="ru-RU" sz="1000" dirty="0" err="1" smtClean="0"/>
              <a:t>одағында қызметтер атқарған</a:t>
            </a:r>
            <a:r>
              <a:rPr lang="ru-RU" sz="1000" dirty="0" smtClean="0"/>
              <a:t>. </a:t>
            </a:r>
            <a:r>
              <a:rPr lang="ru-RU" sz="1000" dirty="0" err="1" smtClean="0"/>
              <a:t>Ұлы Отан</a:t>
            </a:r>
            <a:r>
              <a:rPr lang="ru-RU" sz="1000" dirty="0" smtClean="0"/>
              <a:t> </a:t>
            </a:r>
            <a:r>
              <a:rPr lang="ru-RU" sz="1000" dirty="0" err="1" smtClean="0"/>
              <a:t>соғысы жылдарында</a:t>
            </a:r>
            <a:r>
              <a:rPr lang="ru-RU" sz="1000" dirty="0" smtClean="0"/>
              <a:t> </a:t>
            </a:r>
            <a:r>
              <a:rPr lang="ru-RU" sz="1000" dirty="0" err="1" smtClean="0"/>
              <a:t>Оңтүстік Қазақстан облыстарында</a:t>
            </a:r>
            <a:r>
              <a:rPr lang="ru-RU" sz="1000" dirty="0" smtClean="0"/>
              <a:t> </a:t>
            </a:r>
            <a:r>
              <a:rPr lang="ru-RU" sz="1000" dirty="0" err="1" smtClean="0"/>
              <a:t>тұрып, </a:t>
            </a:r>
            <a:r>
              <a:rPr lang="ru-RU" sz="1000" dirty="0" smtClean="0"/>
              <a:t>ел </a:t>
            </a:r>
            <a:r>
              <a:rPr lang="ru-RU" sz="1000" dirty="0" err="1" smtClean="0"/>
              <a:t>аралап</a:t>
            </a:r>
            <a:r>
              <a:rPr lang="ru-RU" sz="1000" dirty="0" smtClean="0"/>
              <a:t>, </a:t>
            </a:r>
            <a:r>
              <a:rPr lang="ru-RU" sz="1000" dirty="0" err="1" smtClean="0"/>
              <a:t>үгітшілік қызмет атқарды</a:t>
            </a:r>
            <a:r>
              <a:rPr lang="ru-RU" sz="1000" dirty="0" smtClean="0"/>
              <a:t>. </a:t>
            </a:r>
            <a:r>
              <a:rPr lang="ru-RU" sz="1000" dirty="0" err="1" smtClean="0"/>
              <a:t>Халықты жауын</a:t>
            </a:r>
            <a:r>
              <a:rPr lang="ru-RU" sz="1000" dirty="0" smtClean="0"/>
              <a:t> </a:t>
            </a:r>
            <a:r>
              <a:rPr lang="ru-RU" sz="1000" dirty="0" err="1" smtClean="0"/>
              <a:t>жеңуге шақырды.</a:t>
            </a:r>
            <a:r>
              <a:rPr lang="ru-RU" sz="1000" dirty="0" smtClean="0"/>
              <a:t> </a:t>
            </a:r>
            <a:r>
              <a:rPr lang="ru-RU" sz="1000" dirty="0" err="1" smtClean="0"/>
              <a:t>Бұл кездерде</a:t>
            </a:r>
            <a:r>
              <a:rPr lang="ru-RU" sz="1000" dirty="0" smtClean="0"/>
              <a:t> </a:t>
            </a:r>
            <a:r>
              <a:rPr lang="ru-RU" sz="1000" dirty="0" err="1" smtClean="0"/>
              <a:t>оның композиторлық дарыны</a:t>
            </a:r>
            <a:r>
              <a:rPr lang="ru-RU" sz="1000" dirty="0" smtClean="0"/>
              <a:t> да </a:t>
            </a:r>
            <a:r>
              <a:rPr lang="ru-RU" sz="1000" dirty="0" err="1" smtClean="0"/>
              <a:t>кең өрістеді</a:t>
            </a:r>
            <a:r>
              <a:rPr lang="ru-RU" sz="1000" dirty="0" smtClean="0"/>
              <a:t>. </a:t>
            </a:r>
            <a:r>
              <a:rPr lang="ru-RU" sz="1000" dirty="0" err="1" smtClean="0"/>
              <a:t>Оның атақты </a:t>
            </a:r>
            <a:r>
              <a:rPr lang="ru-RU" sz="1000" dirty="0" smtClean="0"/>
              <a:t>«</a:t>
            </a:r>
            <a:r>
              <a:rPr lang="ru-RU" sz="1000" dirty="0" err="1" smtClean="0"/>
              <a:t>Желдірмелері</a:t>
            </a:r>
            <a:r>
              <a:rPr lang="ru-RU" sz="1000" dirty="0" smtClean="0"/>
              <a:t>» (бес </a:t>
            </a:r>
            <a:r>
              <a:rPr lang="ru-RU" sz="1000" dirty="0" err="1" smtClean="0"/>
              <a:t>желдірме</a:t>
            </a:r>
            <a:r>
              <a:rPr lang="ru-RU" sz="1000" dirty="0" smtClean="0"/>
              <a:t>) </a:t>
            </a:r>
            <a:r>
              <a:rPr lang="ru-RU" sz="1000" dirty="0" err="1" smtClean="0"/>
              <a:t>халықтың жан-жүрегін тербеді</a:t>
            </a:r>
            <a:r>
              <a:rPr lang="ru-RU" sz="1000" dirty="0" smtClean="0"/>
              <a:t>. </a:t>
            </a:r>
            <a:br>
              <a:rPr lang="ru-RU" sz="1000" dirty="0" smtClean="0"/>
            </a:br>
            <a:r>
              <a:rPr lang="ru-RU" sz="1000" dirty="0" smtClean="0"/>
              <a:t/>
            </a:r>
            <a:br>
              <a:rPr lang="ru-RU" sz="1000" dirty="0" smtClean="0"/>
            </a:br>
            <a:r>
              <a:rPr lang="ru-RU" sz="1000" dirty="0" err="1" smtClean="0"/>
              <a:t>Еңбек Қызыл </a:t>
            </a:r>
            <a:r>
              <a:rPr lang="ru-RU" sz="1000" dirty="0" smtClean="0"/>
              <a:t>Ту </a:t>
            </a:r>
            <a:r>
              <a:rPr lang="ru-RU" sz="1000" dirty="0" err="1" smtClean="0"/>
              <a:t>орденімен</a:t>
            </a:r>
            <a:r>
              <a:rPr lang="ru-RU" sz="1000" dirty="0" smtClean="0"/>
              <a:t> </a:t>
            </a:r>
            <a:r>
              <a:rPr lang="ru-RU" sz="1000" dirty="0" err="1" smtClean="0"/>
              <a:t>және көптеген медальдармен</a:t>
            </a:r>
            <a:r>
              <a:rPr lang="ru-RU" sz="1000" dirty="0" smtClean="0"/>
              <a:t> </a:t>
            </a:r>
            <a:r>
              <a:rPr lang="ru-RU" sz="1000" dirty="0" err="1" smtClean="0"/>
              <a:t>марапатталған</a:t>
            </a:r>
            <a:r>
              <a:rPr lang="ru-RU" sz="1000" dirty="0" smtClean="0"/>
              <a:t>. </a:t>
            </a:r>
            <a:endParaRPr lang="ru-RU"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2.bp.blogspot.com/_RzMfceqXjCo/TQtBfibifxI/AAAAAAAAAFw/0qi3_G_MhXk/s1600/%2525D0%2525A0%2525D0%2525B8%2525D1%252581%2525D1%252583%2525D0%2525BD%2525D0%2525BE%2525D0%2525B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2" descr="Image Caption">
            <a:hlinkClick r:id="rId3"/>
          </p:cNvPr>
          <p:cNvPicPr>
            <a:picLocks noChangeAspect="1" noChangeArrowheads="1"/>
          </p:cNvPicPr>
          <p:nvPr/>
        </p:nvPicPr>
        <p:blipFill>
          <a:blip r:embed="rId4" cstate="print"/>
          <a:srcRect/>
          <a:stretch>
            <a:fillRect/>
          </a:stretch>
        </p:blipFill>
        <p:spPr bwMode="auto">
          <a:xfrm>
            <a:off x="467544" y="1916832"/>
            <a:ext cx="1440160" cy="1512168"/>
          </a:xfrm>
          <a:prstGeom prst="rect">
            <a:avLst/>
          </a:prstGeom>
          <a:ln>
            <a:noFill/>
          </a:ln>
          <a:effectLst>
            <a:softEdge rad="112500"/>
          </a:effectLst>
        </p:spPr>
      </p:pic>
      <p:pic>
        <p:nvPicPr>
          <p:cNvPr id="6" name="Picture 4" descr="Image Caption">
            <a:hlinkClick r:id="rId3"/>
          </p:cNvPr>
          <p:cNvPicPr>
            <a:picLocks noChangeAspect="1" noChangeArrowheads="1"/>
          </p:cNvPicPr>
          <p:nvPr/>
        </p:nvPicPr>
        <p:blipFill>
          <a:blip r:embed="rId5" cstate="print"/>
          <a:srcRect/>
          <a:stretch>
            <a:fillRect/>
          </a:stretch>
        </p:blipFill>
        <p:spPr bwMode="auto">
          <a:xfrm>
            <a:off x="1835696" y="188640"/>
            <a:ext cx="2808312" cy="1296144"/>
          </a:xfrm>
          <a:prstGeom prst="rect">
            <a:avLst/>
          </a:prstGeom>
          <a:ln>
            <a:noFill/>
          </a:ln>
          <a:effectLst>
            <a:softEdge rad="112500"/>
          </a:effectLst>
        </p:spPr>
      </p:pic>
      <p:pic>
        <p:nvPicPr>
          <p:cNvPr id="7" name="Picture 4" descr="Image Caption">
            <a:hlinkClick r:id="rId3"/>
          </p:cNvPr>
          <p:cNvPicPr>
            <a:picLocks noChangeAspect="1" noChangeArrowheads="1"/>
          </p:cNvPicPr>
          <p:nvPr/>
        </p:nvPicPr>
        <p:blipFill>
          <a:blip r:embed="rId5" cstate="print"/>
          <a:srcRect/>
          <a:stretch>
            <a:fillRect/>
          </a:stretch>
        </p:blipFill>
        <p:spPr bwMode="auto">
          <a:xfrm>
            <a:off x="3635896" y="3212976"/>
            <a:ext cx="2808312" cy="1296144"/>
          </a:xfrm>
          <a:prstGeom prst="rect">
            <a:avLst/>
          </a:prstGeom>
          <a:ln>
            <a:noFill/>
          </a:ln>
          <a:effectLst>
            <a:softEdge rad="112500"/>
          </a:effectLst>
        </p:spPr>
      </p:pic>
      <p:pic>
        <p:nvPicPr>
          <p:cNvPr id="8" name="Picture 2" descr="Image Caption">
            <a:hlinkClick r:id="rId3"/>
          </p:cNvPr>
          <p:cNvPicPr>
            <a:picLocks noChangeAspect="1" noChangeArrowheads="1"/>
          </p:cNvPicPr>
          <p:nvPr/>
        </p:nvPicPr>
        <p:blipFill>
          <a:blip r:embed="rId4" cstate="print"/>
          <a:srcRect/>
          <a:stretch>
            <a:fillRect/>
          </a:stretch>
        </p:blipFill>
        <p:spPr bwMode="auto">
          <a:xfrm>
            <a:off x="5652120" y="3140968"/>
            <a:ext cx="1080120" cy="1224136"/>
          </a:xfrm>
          <a:prstGeom prst="rect">
            <a:avLst/>
          </a:prstGeom>
          <a:ln>
            <a:noFill/>
          </a:ln>
          <a:effectLst>
            <a:softEdge rad="112500"/>
          </a:effectLst>
        </p:spPr>
      </p:pic>
      <p:pic>
        <p:nvPicPr>
          <p:cNvPr id="9" name="Picture 4" descr="Image Caption">
            <a:hlinkClick r:id="rId3"/>
          </p:cNvPr>
          <p:cNvPicPr>
            <a:picLocks noChangeAspect="1" noChangeArrowheads="1"/>
          </p:cNvPicPr>
          <p:nvPr/>
        </p:nvPicPr>
        <p:blipFill>
          <a:blip r:embed="rId5" cstate="print"/>
          <a:srcRect/>
          <a:stretch>
            <a:fillRect/>
          </a:stretch>
        </p:blipFill>
        <p:spPr bwMode="auto">
          <a:xfrm>
            <a:off x="2843808" y="4797152"/>
            <a:ext cx="2520280" cy="2060848"/>
          </a:xfrm>
          <a:prstGeom prst="rect">
            <a:avLst/>
          </a:prstGeom>
          <a:ln>
            <a:noFill/>
          </a:ln>
          <a:effectLst>
            <a:softEdge rad="112500"/>
          </a:effectLst>
        </p:spPr>
      </p:pic>
      <p:pic>
        <p:nvPicPr>
          <p:cNvPr id="10" name="Picture 2" descr="Image Caption">
            <a:hlinkClick r:id="rId3"/>
          </p:cNvPr>
          <p:cNvPicPr>
            <a:picLocks noChangeAspect="1" noChangeArrowheads="1"/>
          </p:cNvPicPr>
          <p:nvPr/>
        </p:nvPicPr>
        <p:blipFill>
          <a:blip r:embed="rId6" cstate="print"/>
          <a:srcRect/>
          <a:stretch>
            <a:fillRect/>
          </a:stretch>
        </p:blipFill>
        <p:spPr bwMode="auto">
          <a:xfrm>
            <a:off x="3923928" y="188640"/>
            <a:ext cx="1296144" cy="1296144"/>
          </a:xfrm>
          <a:prstGeom prst="rect">
            <a:avLst/>
          </a:prstGeom>
          <a:noFill/>
        </p:spPr>
      </p:pic>
      <p:pic>
        <p:nvPicPr>
          <p:cNvPr id="11" name="Picture 2" descr="Image Caption">
            <a:hlinkClick r:id="rId3"/>
          </p:cNvPr>
          <p:cNvPicPr>
            <a:picLocks noChangeAspect="1" noChangeArrowheads="1"/>
          </p:cNvPicPr>
          <p:nvPr/>
        </p:nvPicPr>
        <p:blipFill>
          <a:blip r:embed="rId6" cstate="print"/>
          <a:srcRect/>
          <a:stretch>
            <a:fillRect/>
          </a:stretch>
        </p:blipFill>
        <p:spPr bwMode="auto">
          <a:xfrm>
            <a:off x="1907704" y="1844824"/>
            <a:ext cx="1296144" cy="1440160"/>
          </a:xfrm>
          <a:prstGeom prst="rect">
            <a:avLst/>
          </a:prstGeom>
          <a:noFill/>
        </p:spPr>
      </p:pic>
      <p:pic>
        <p:nvPicPr>
          <p:cNvPr id="12" name="Picture 2" descr="http://tarih.spring.kz/files/00000136.jpg"/>
          <p:cNvPicPr>
            <a:picLocks noChangeAspect="1" noChangeArrowheads="1"/>
          </p:cNvPicPr>
          <p:nvPr/>
        </p:nvPicPr>
        <p:blipFill>
          <a:blip r:embed="rId7" cstate="print"/>
          <a:srcRect/>
          <a:stretch>
            <a:fillRect/>
          </a:stretch>
        </p:blipFill>
        <p:spPr bwMode="auto">
          <a:xfrm>
            <a:off x="5292080" y="188640"/>
            <a:ext cx="1152128" cy="1008112"/>
          </a:xfrm>
          <a:prstGeom prst="rect">
            <a:avLst/>
          </a:prstGeom>
          <a:ln>
            <a:noFill/>
          </a:ln>
          <a:effectLst>
            <a:softEdge rad="112500"/>
          </a:effectLst>
        </p:spPr>
      </p:pic>
      <p:pic>
        <p:nvPicPr>
          <p:cNvPr id="13" name="Picture 2" descr="http://tarih.spring.kz/files/00000136.jpg"/>
          <p:cNvPicPr>
            <a:picLocks noChangeAspect="1" noChangeArrowheads="1"/>
          </p:cNvPicPr>
          <p:nvPr/>
        </p:nvPicPr>
        <p:blipFill>
          <a:blip r:embed="rId7" cstate="print"/>
          <a:srcRect/>
          <a:stretch>
            <a:fillRect/>
          </a:stretch>
        </p:blipFill>
        <p:spPr bwMode="auto">
          <a:xfrm>
            <a:off x="3203848" y="1700808"/>
            <a:ext cx="1368152" cy="1296144"/>
          </a:xfrm>
          <a:prstGeom prst="rect">
            <a:avLst/>
          </a:prstGeom>
          <a:ln>
            <a:noFill/>
          </a:ln>
          <a:effectLst>
            <a:softEdge rad="112500"/>
          </a:effectLst>
        </p:spPr>
      </p:pic>
      <p:pic>
        <p:nvPicPr>
          <p:cNvPr id="1028" name="Picture 4" descr="http://isa-baizakov.psu.kz/galler/004.gif"/>
          <p:cNvPicPr>
            <a:picLocks noChangeAspect="1" noChangeArrowheads="1"/>
          </p:cNvPicPr>
          <p:nvPr/>
        </p:nvPicPr>
        <p:blipFill>
          <a:blip r:embed="rId8" cstate="print"/>
          <a:srcRect/>
          <a:stretch>
            <a:fillRect/>
          </a:stretch>
        </p:blipFill>
        <p:spPr bwMode="auto">
          <a:xfrm>
            <a:off x="4499992" y="1628800"/>
            <a:ext cx="1368152" cy="1584176"/>
          </a:xfrm>
          <a:prstGeom prst="rect">
            <a:avLst/>
          </a:prstGeom>
          <a:ln>
            <a:noFill/>
          </a:ln>
          <a:effectLst>
            <a:softEdge rad="112500"/>
          </a:effectLst>
        </p:spPr>
      </p:pic>
      <p:pic>
        <p:nvPicPr>
          <p:cNvPr id="15" name="Picture 4" descr="http://isa-baizakov.psu.kz/galler/004.gif"/>
          <p:cNvPicPr>
            <a:picLocks noChangeAspect="1" noChangeArrowheads="1"/>
          </p:cNvPicPr>
          <p:nvPr/>
        </p:nvPicPr>
        <p:blipFill>
          <a:blip r:embed="rId8" cstate="print"/>
          <a:srcRect/>
          <a:stretch>
            <a:fillRect/>
          </a:stretch>
        </p:blipFill>
        <p:spPr bwMode="auto">
          <a:xfrm>
            <a:off x="2483768" y="5013176"/>
            <a:ext cx="1080120" cy="1844824"/>
          </a:xfrm>
          <a:prstGeom prst="rect">
            <a:avLst/>
          </a:prstGeom>
          <a:ln>
            <a:noFill/>
          </a:ln>
          <a:effectLst>
            <a:softEdge rad="112500"/>
          </a:effectLst>
        </p:spPr>
      </p:pic>
      <p:pic>
        <p:nvPicPr>
          <p:cNvPr id="1030" name="Picture 6" descr="http://egemen.kz/wp-content/uploads/2014/11/51eeab264c172.jpg"/>
          <p:cNvPicPr>
            <a:picLocks noChangeAspect="1" noChangeArrowheads="1"/>
          </p:cNvPicPr>
          <p:nvPr/>
        </p:nvPicPr>
        <p:blipFill>
          <a:blip r:embed="rId9" cstate="print"/>
          <a:srcRect/>
          <a:stretch>
            <a:fillRect/>
          </a:stretch>
        </p:blipFill>
        <p:spPr bwMode="auto">
          <a:xfrm>
            <a:off x="6948264" y="3068960"/>
            <a:ext cx="792088" cy="1086421"/>
          </a:xfrm>
          <a:prstGeom prst="rect">
            <a:avLst/>
          </a:prstGeom>
          <a:ln>
            <a:noFill/>
          </a:ln>
          <a:effectLst>
            <a:softEdge rad="112500"/>
          </a:effectLst>
        </p:spPr>
      </p:pic>
      <p:pic>
        <p:nvPicPr>
          <p:cNvPr id="1032" name="Picture 8" descr="http://isa-baizakov.psu.kz/galler/006.gif"/>
          <p:cNvPicPr>
            <a:picLocks noChangeAspect="1" noChangeArrowheads="1"/>
          </p:cNvPicPr>
          <p:nvPr/>
        </p:nvPicPr>
        <p:blipFill>
          <a:blip r:embed="rId10" cstate="print"/>
          <a:srcRect/>
          <a:stretch>
            <a:fillRect/>
          </a:stretch>
        </p:blipFill>
        <p:spPr bwMode="auto">
          <a:xfrm>
            <a:off x="5508104" y="4653136"/>
            <a:ext cx="1008112" cy="2016224"/>
          </a:xfrm>
          <a:prstGeom prst="rect">
            <a:avLst/>
          </a:prstGeom>
          <a:ln>
            <a:noFill/>
          </a:ln>
          <a:effectLst>
            <a:softEdge rad="112500"/>
          </a:effectLst>
        </p:spPr>
      </p:pic>
      <p:pic>
        <p:nvPicPr>
          <p:cNvPr id="1034" name="Picture 10" descr="http://alashainasy.kz/userdata/%D0%BD%D0%B0%20%D1%84%D0%BE%D1%82%D0%BE%20%D0%B2%D0%B5%D1%80%D1%85%D0%BD%D0%B8%D0%B9%20%D1%80%D1%8F%D0%B4%20%D0%A1%D0%B5%D1%80%D0%BA%D0%B5%20%D0%9A%D0%BE%D0%B6%D0%B0%D0%BC%D0%BA%D1%83%D0%BB%D0%BE%D0%B2%20%D0%98%D1%81%D0%B0%20%D0%91%D0%B0%D0%B9%D0%B7%D0%B0%D0%BA%D0%BE%D0%B2%20%D0%BD%D0%B8%D0%B6%D0%BD%D0%B8%D0%B9%20%D1%80%D1%8F%D0%B4%20%D0%90%D0%BC%D1%80%D0%B5%20%D0%9A%D0%B0%D1%88%D0%B0%D1%83%D0%B1%D0%B0%D0%B5%D0%B2%20%D0%94%D0%B0%D0%BB%D0%B8%D0%BB%D0%B0%20%D0%9E%D0%BD%D0%B3%D0%B0%D1%80%D0%B1%D0%B0%D0%B5%D0%B2%D0%B0.jpg"/>
          <p:cNvPicPr>
            <a:picLocks noChangeAspect="1" noChangeArrowheads="1"/>
          </p:cNvPicPr>
          <p:nvPr/>
        </p:nvPicPr>
        <p:blipFill>
          <a:blip r:embed="rId11" cstate="print"/>
          <a:srcRect/>
          <a:stretch>
            <a:fillRect/>
          </a:stretch>
        </p:blipFill>
        <p:spPr bwMode="auto">
          <a:xfrm>
            <a:off x="4644008" y="4725144"/>
            <a:ext cx="936104" cy="1584176"/>
          </a:xfrm>
          <a:prstGeom prst="rect">
            <a:avLst/>
          </a:prstGeom>
          <a:ln>
            <a:noFill/>
          </a:ln>
          <a:effectLst>
            <a:softEdge rad="112500"/>
          </a:effectLst>
        </p:spPr>
      </p:pic>
      <p:pic>
        <p:nvPicPr>
          <p:cNvPr id="19" name="Picture 10" descr="http://alashainasy.kz/userdata/%D0%BD%D0%B0%20%D1%84%D0%BE%D1%82%D0%BE%20%D0%B2%D0%B5%D1%80%D1%85%D0%BD%D0%B8%D0%B9%20%D1%80%D1%8F%D0%B4%20%D0%A1%D0%B5%D1%80%D0%BA%D0%B5%20%D0%9A%D0%BE%D0%B6%D0%B0%D0%BC%D0%BA%D1%83%D0%BB%D0%BE%D0%B2%20%D0%98%D1%81%D0%B0%20%D0%91%D0%B0%D0%B9%D0%B7%D0%B0%D0%BA%D0%BE%D0%B2%20%D0%BD%D0%B8%D0%B6%D0%BD%D0%B8%D0%B9%20%D1%80%D1%8F%D0%B4%20%D0%90%D0%BC%D1%80%D0%B5%20%D0%9A%D0%B0%D1%88%D0%B0%D1%83%D0%B1%D0%B0%D0%B5%D0%B2%20%D0%94%D0%B0%D0%BB%D0%B8%D0%BB%D0%B0%20%D0%9E%D0%BD%D0%B3%D0%B0%D1%80%D0%B1%D0%B0%D0%B5%D0%B2%D0%B0.jpg"/>
          <p:cNvPicPr>
            <a:picLocks noChangeAspect="1" noChangeArrowheads="1"/>
          </p:cNvPicPr>
          <p:nvPr/>
        </p:nvPicPr>
        <p:blipFill>
          <a:blip r:embed="rId12" cstate="print"/>
          <a:srcRect/>
          <a:stretch>
            <a:fillRect/>
          </a:stretch>
        </p:blipFill>
        <p:spPr bwMode="auto">
          <a:xfrm>
            <a:off x="7668344" y="2996952"/>
            <a:ext cx="936104" cy="1224136"/>
          </a:xfrm>
          <a:prstGeom prst="rect">
            <a:avLst/>
          </a:prstGeom>
          <a:ln>
            <a:noFill/>
          </a:ln>
          <a:effectLst>
            <a:softEdge rad="112500"/>
          </a:effectLst>
        </p:spPr>
      </p:pic>
      <p:sp>
        <p:nvSpPr>
          <p:cNvPr id="20" name="Прямоугольник 19"/>
          <p:cNvSpPr/>
          <p:nvPr/>
        </p:nvSpPr>
        <p:spPr>
          <a:xfrm>
            <a:off x="755576" y="3573017"/>
            <a:ext cx="1800200"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1400" dirty="0" smtClean="0"/>
              <a:t>...</a:t>
            </a:r>
            <a:r>
              <a:rPr lang="ru-RU" sz="1400" dirty="0" err="1" smtClean="0"/>
              <a:t>Иса</a:t>
            </a:r>
            <a:r>
              <a:rPr lang="ru-RU" sz="1400" dirty="0" smtClean="0"/>
              <a:t>  </a:t>
            </a:r>
            <a:r>
              <a:rPr lang="ru-RU" sz="1400" dirty="0" err="1" smtClean="0"/>
              <a:t>желпініп</a:t>
            </a:r>
            <a:r>
              <a:rPr lang="ru-RU" sz="1400" dirty="0" smtClean="0"/>
              <a:t>, </a:t>
            </a:r>
            <a:r>
              <a:rPr lang="ru-RU" sz="1400" dirty="0" err="1" smtClean="0"/>
              <a:t>үзілмей  соққан  сар</a:t>
            </a:r>
            <a:r>
              <a:rPr lang="ru-RU" sz="1400" dirty="0" smtClean="0"/>
              <a:t> </a:t>
            </a:r>
            <a:r>
              <a:rPr lang="ru-RU" sz="1400" dirty="0" err="1" smtClean="0"/>
              <a:t>даланың   желі</a:t>
            </a:r>
            <a:r>
              <a:rPr lang="ru-RU" sz="1400" dirty="0" smtClean="0"/>
              <a:t> </a:t>
            </a:r>
            <a:r>
              <a:rPr lang="ru-RU" sz="1400" dirty="0" err="1" smtClean="0"/>
              <a:t>сияқты, сол</a:t>
            </a:r>
            <a:r>
              <a:rPr lang="ru-RU" sz="1400" dirty="0" smtClean="0"/>
              <a:t> </a:t>
            </a:r>
            <a:r>
              <a:rPr lang="ru-RU" sz="1400" dirty="0" err="1" smtClean="0"/>
              <a:t>даладай</a:t>
            </a:r>
            <a:r>
              <a:rPr lang="ru-RU" sz="1400" dirty="0" smtClean="0"/>
              <a:t>  </a:t>
            </a:r>
            <a:r>
              <a:rPr lang="ru-RU" sz="1400" dirty="0" err="1" smtClean="0"/>
              <a:t>кең,  </a:t>
            </a:r>
            <a:r>
              <a:rPr lang="ru-RU" sz="1400" dirty="0" smtClean="0"/>
              <a:t>мол </a:t>
            </a:r>
            <a:r>
              <a:rPr lang="ru-RU" sz="1400" dirty="0" err="1" smtClean="0"/>
              <a:t>ақындықтың  иесі</a:t>
            </a:r>
            <a:r>
              <a:rPr lang="ru-RU" sz="1400" dirty="0" smtClean="0"/>
              <a:t>. </a:t>
            </a:r>
            <a:endParaRPr lang="ru-RU"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380312" y="0"/>
            <a:ext cx="1763688" cy="16371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pic>
        <p:nvPicPr>
          <p:cNvPr id="8" name="Picture 2" descr="Image Caption">
            <a:hlinkClick r:id="rId6"/>
          </p:cNvPr>
          <p:cNvPicPr>
            <a:picLocks noChangeAspect="1" noChangeArrowheads="1"/>
          </p:cNvPicPr>
          <p:nvPr/>
        </p:nvPicPr>
        <p:blipFill>
          <a:blip r:embed="rId7" cstate="print"/>
          <a:srcRect/>
          <a:stretch>
            <a:fillRect/>
          </a:stretch>
        </p:blipFill>
        <p:spPr bwMode="auto">
          <a:xfrm>
            <a:off x="395536" y="260648"/>
            <a:ext cx="3528392" cy="3240360"/>
          </a:xfrm>
          <a:prstGeom prst="rect">
            <a:avLst/>
          </a:prstGeom>
          <a:ln>
            <a:noFill/>
          </a:ln>
          <a:effectLst>
            <a:softEdge rad="112500"/>
          </a:effectLst>
        </p:spPr>
      </p:pic>
      <p:sp>
        <p:nvSpPr>
          <p:cNvPr id="9" name="Прямоугольник 8"/>
          <p:cNvSpPr/>
          <p:nvPr/>
        </p:nvSpPr>
        <p:spPr>
          <a:xfrm>
            <a:off x="467544" y="2924944"/>
            <a:ext cx="3672408" cy="430887"/>
          </a:xfrm>
          <a:prstGeom prst="rect">
            <a:avLst/>
          </a:prstGeom>
        </p:spPr>
        <p:txBody>
          <a:bodyPr wrap="square">
            <a:spAutoFit/>
          </a:bodyPr>
          <a:lstStyle/>
          <a:p>
            <a:r>
              <a:rPr lang="ru-RU" sz="1100" dirty="0" err="1" smtClean="0"/>
              <a:t>Иса</a:t>
            </a:r>
            <a:r>
              <a:rPr lang="ru-RU" sz="1100" dirty="0" smtClean="0"/>
              <a:t> </a:t>
            </a:r>
            <a:r>
              <a:rPr lang="ru-RU" sz="1100" dirty="0" err="1" smtClean="0"/>
              <a:t>ақынның балалары</a:t>
            </a:r>
            <a:r>
              <a:rPr lang="ru-RU" sz="1100" dirty="0" smtClean="0"/>
              <a:t> - </a:t>
            </a:r>
            <a:r>
              <a:rPr lang="ru-RU" sz="1100" dirty="0" err="1" smtClean="0"/>
              <a:t>Махпуза</a:t>
            </a:r>
            <a:r>
              <a:rPr lang="ru-RU" sz="1100" dirty="0" smtClean="0"/>
              <a:t> мен </a:t>
            </a:r>
            <a:r>
              <a:rPr lang="ru-RU" sz="1100" dirty="0" err="1" smtClean="0"/>
              <a:t>Ертіс</a:t>
            </a:r>
            <a:r>
              <a:rPr lang="ru-RU" sz="1100" dirty="0" smtClean="0"/>
              <a:t>. </a:t>
            </a:r>
            <a:br>
              <a:rPr lang="ru-RU" sz="1100" dirty="0" smtClean="0"/>
            </a:br>
            <a:r>
              <a:rPr lang="ru-RU" sz="1100" dirty="0" err="1" smtClean="0"/>
              <a:t>Ортада</a:t>
            </a:r>
            <a:r>
              <a:rPr lang="ru-RU" sz="1100" dirty="0" smtClean="0"/>
              <a:t> </a:t>
            </a:r>
            <a:r>
              <a:rPr lang="ru-RU" sz="1100" dirty="0" err="1" smtClean="0"/>
              <a:t>Иса</a:t>
            </a:r>
            <a:r>
              <a:rPr lang="ru-RU" sz="1100" dirty="0" smtClean="0"/>
              <a:t> </a:t>
            </a:r>
            <a:r>
              <a:rPr lang="ru-RU" sz="1100" dirty="0" err="1" smtClean="0"/>
              <a:t>ақынның өзі</a:t>
            </a:r>
            <a:r>
              <a:rPr lang="ru-RU" sz="1100" dirty="0" smtClean="0"/>
              <a:t> </a:t>
            </a:r>
            <a:endParaRPr lang="ru-RU" sz="1100" dirty="0"/>
          </a:p>
        </p:txBody>
      </p:sp>
      <p:pic>
        <p:nvPicPr>
          <p:cNvPr id="10" name="Picture 4" descr="Image Caption">
            <a:hlinkClick r:id="rId6"/>
          </p:cNvPr>
          <p:cNvPicPr>
            <a:picLocks noChangeAspect="1" noChangeArrowheads="1"/>
          </p:cNvPicPr>
          <p:nvPr/>
        </p:nvPicPr>
        <p:blipFill>
          <a:blip r:embed="rId8" cstate="print"/>
          <a:srcRect/>
          <a:stretch>
            <a:fillRect/>
          </a:stretch>
        </p:blipFill>
        <p:spPr bwMode="auto">
          <a:xfrm>
            <a:off x="2339752" y="404664"/>
            <a:ext cx="6804248" cy="3456384"/>
          </a:xfrm>
          <a:prstGeom prst="rect">
            <a:avLst/>
          </a:prstGeom>
          <a:ln>
            <a:noFill/>
          </a:ln>
          <a:effectLst>
            <a:softEdge rad="112500"/>
          </a:effectLst>
        </p:spPr>
      </p:pic>
      <p:sp>
        <p:nvSpPr>
          <p:cNvPr id="11" name="Прямоугольник 10"/>
          <p:cNvSpPr/>
          <p:nvPr/>
        </p:nvSpPr>
        <p:spPr>
          <a:xfrm>
            <a:off x="4139952" y="3284984"/>
            <a:ext cx="4680520" cy="430887"/>
          </a:xfrm>
          <a:prstGeom prst="rect">
            <a:avLst/>
          </a:prstGeom>
        </p:spPr>
        <p:txBody>
          <a:bodyPr wrap="square">
            <a:spAutoFit/>
          </a:bodyPr>
          <a:lstStyle/>
          <a:p>
            <a:r>
              <a:rPr lang="ru-RU" sz="1100" dirty="0" err="1" smtClean="0"/>
              <a:t>Әміре Қашаубаев, Құрманбек Жандарбеков</a:t>
            </a:r>
            <a:r>
              <a:rPr lang="ru-RU" sz="1100" dirty="0" smtClean="0"/>
              <a:t>, </a:t>
            </a:r>
            <a:r>
              <a:rPr lang="ru-RU" sz="1100" dirty="0" err="1" smtClean="0"/>
              <a:t>Иса</a:t>
            </a:r>
            <a:r>
              <a:rPr lang="ru-RU" sz="1100" dirty="0" smtClean="0"/>
              <a:t> </a:t>
            </a:r>
            <a:r>
              <a:rPr lang="ru-RU" sz="1100" dirty="0" err="1" smtClean="0"/>
              <a:t>Байзақов, Шарбану</a:t>
            </a:r>
            <a:r>
              <a:rPr lang="ru-RU" sz="1100" dirty="0" smtClean="0"/>
              <a:t> </a:t>
            </a:r>
            <a:r>
              <a:rPr lang="ru-RU" sz="1100" dirty="0" err="1" smtClean="0"/>
              <a:t>Байзақова </a:t>
            </a:r>
            <a:r>
              <a:rPr lang="ru-RU" sz="1100" dirty="0" smtClean="0"/>
              <a:t>(</a:t>
            </a:r>
            <a:r>
              <a:rPr lang="ru-RU" sz="1100" dirty="0" err="1" smtClean="0"/>
              <a:t>Иса</a:t>
            </a:r>
            <a:r>
              <a:rPr lang="ru-RU" sz="1100" dirty="0" smtClean="0"/>
              <a:t> </a:t>
            </a:r>
            <a:r>
              <a:rPr lang="ru-RU" sz="1100" dirty="0" err="1" smtClean="0"/>
              <a:t>ақынның </a:t>
            </a:r>
            <a:r>
              <a:rPr lang="ru-RU" sz="1100" dirty="0" smtClean="0"/>
              <a:t>жары)</a:t>
            </a:r>
            <a:endParaRPr lang="ru-RU" sz="1100" dirty="0"/>
          </a:p>
        </p:txBody>
      </p:sp>
      <p:pic>
        <p:nvPicPr>
          <p:cNvPr id="12" name="Picture 2" descr="Image Caption">
            <a:hlinkClick r:id="rId6"/>
          </p:cNvPr>
          <p:cNvPicPr>
            <a:picLocks noChangeAspect="1" noChangeArrowheads="1"/>
          </p:cNvPicPr>
          <p:nvPr/>
        </p:nvPicPr>
        <p:blipFill>
          <a:blip r:embed="rId9" cstate="print"/>
          <a:srcRect/>
          <a:stretch>
            <a:fillRect/>
          </a:stretch>
        </p:blipFill>
        <p:spPr bwMode="auto">
          <a:xfrm>
            <a:off x="1691680" y="3789040"/>
            <a:ext cx="3600400" cy="3068960"/>
          </a:xfrm>
          <a:prstGeom prst="rect">
            <a:avLst/>
          </a:prstGeom>
          <a:ln>
            <a:noFill/>
          </a:ln>
          <a:effectLst>
            <a:softEdge rad="112500"/>
          </a:effectLst>
        </p:spPr>
      </p:pic>
      <p:sp>
        <p:nvSpPr>
          <p:cNvPr id="13" name="Прямоугольник 12"/>
          <p:cNvSpPr/>
          <p:nvPr/>
        </p:nvSpPr>
        <p:spPr>
          <a:xfrm>
            <a:off x="5292080" y="4653136"/>
            <a:ext cx="3456384" cy="600164"/>
          </a:xfrm>
          <a:prstGeom prst="rect">
            <a:avLst/>
          </a:prstGeom>
        </p:spPr>
        <p:txBody>
          <a:bodyPr wrap="square">
            <a:spAutoFit/>
          </a:bodyPr>
          <a:lstStyle/>
          <a:p>
            <a:r>
              <a:rPr lang="ru-RU" sz="1100" dirty="0" err="1" smtClean="0"/>
              <a:t>Этнографиялық концертке</a:t>
            </a:r>
            <a:r>
              <a:rPr lang="ru-RU" sz="1100" dirty="0" smtClean="0"/>
              <a:t> </a:t>
            </a:r>
            <a:r>
              <a:rPr lang="ru-RU" sz="1100" dirty="0" err="1" smtClean="0"/>
              <a:t>қатысқан өнер қайраткерлері.</a:t>
            </a:r>
            <a:r>
              <a:rPr lang="ru-RU" sz="1100" dirty="0" smtClean="0"/>
              <a:t> </a:t>
            </a:r>
            <a:br>
              <a:rPr lang="ru-RU" sz="1100" dirty="0" smtClean="0"/>
            </a:br>
            <a:r>
              <a:rPr lang="ru-RU" sz="1100" dirty="0" smtClean="0"/>
              <a:t>1927ж. </a:t>
            </a:r>
            <a:r>
              <a:rPr lang="ru-RU" sz="1100" dirty="0" err="1" smtClean="0"/>
              <a:t>Иса</a:t>
            </a:r>
            <a:r>
              <a:rPr lang="ru-RU" sz="1100" dirty="0" smtClean="0"/>
              <a:t> </a:t>
            </a:r>
            <a:r>
              <a:rPr lang="ru-RU" sz="1100" dirty="0" err="1" smtClean="0"/>
              <a:t>ақын екінші</a:t>
            </a:r>
            <a:r>
              <a:rPr lang="ru-RU" sz="1100" dirty="0" smtClean="0"/>
              <a:t> </a:t>
            </a:r>
            <a:r>
              <a:rPr lang="ru-RU" sz="1100" dirty="0" err="1" smtClean="0"/>
              <a:t>қатарда бірінші</a:t>
            </a:r>
            <a:r>
              <a:rPr lang="ru-RU" sz="1100" dirty="0" smtClean="0"/>
              <a:t> </a:t>
            </a:r>
            <a:r>
              <a:rPr lang="ru-RU" sz="1100" dirty="0" err="1" smtClean="0"/>
              <a:t>орында</a:t>
            </a:r>
            <a:r>
              <a:rPr lang="ru-RU" sz="1100" dirty="0" smtClean="0"/>
              <a:t> </a:t>
            </a:r>
            <a:endParaRPr lang="ru-RU"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pic>
        <p:nvPicPr>
          <p:cNvPr id="32770" name="Picture 2" descr="Image Caption">
            <a:hlinkClick r:id="rId6"/>
          </p:cNvPr>
          <p:cNvPicPr>
            <a:picLocks noChangeAspect="1" noChangeArrowheads="1"/>
          </p:cNvPicPr>
          <p:nvPr/>
        </p:nvPicPr>
        <p:blipFill>
          <a:blip r:embed="rId7" cstate="print"/>
          <a:srcRect/>
          <a:stretch>
            <a:fillRect/>
          </a:stretch>
        </p:blipFill>
        <p:spPr bwMode="auto">
          <a:xfrm>
            <a:off x="467544" y="476672"/>
            <a:ext cx="3810000" cy="3312368"/>
          </a:xfrm>
          <a:prstGeom prst="rect">
            <a:avLst/>
          </a:prstGeom>
          <a:ln>
            <a:noFill/>
          </a:ln>
          <a:effectLst>
            <a:softEdge rad="112500"/>
          </a:effectLst>
        </p:spPr>
      </p:pic>
      <p:sp>
        <p:nvSpPr>
          <p:cNvPr id="9" name="Прямоугольник 8"/>
          <p:cNvSpPr/>
          <p:nvPr/>
        </p:nvSpPr>
        <p:spPr>
          <a:xfrm>
            <a:off x="539552" y="3068960"/>
            <a:ext cx="3672408" cy="600164"/>
          </a:xfrm>
          <a:prstGeom prst="rect">
            <a:avLst/>
          </a:prstGeom>
        </p:spPr>
        <p:txBody>
          <a:bodyPr wrap="square">
            <a:spAutoFit/>
          </a:bodyPr>
          <a:lstStyle/>
          <a:p>
            <a:r>
              <a:rPr lang="ru-RU" sz="1100" dirty="0" err="1" smtClean="0"/>
              <a:t>Иса</a:t>
            </a:r>
            <a:r>
              <a:rPr lang="ru-RU" sz="1100" dirty="0" smtClean="0"/>
              <a:t> </a:t>
            </a:r>
            <a:r>
              <a:rPr lang="ru-RU" sz="1100" dirty="0" err="1" smtClean="0"/>
              <a:t>ақынға "Еңбек Қызыл </a:t>
            </a:r>
            <a:r>
              <a:rPr lang="ru-RU" sz="1100" dirty="0" smtClean="0"/>
              <a:t>Ту" </a:t>
            </a:r>
            <a:r>
              <a:rPr lang="ru-RU" sz="1100" dirty="0" err="1" smtClean="0"/>
              <a:t>ордені</a:t>
            </a:r>
            <a:r>
              <a:rPr lang="ru-RU" sz="1100" dirty="0" smtClean="0"/>
              <a:t> </a:t>
            </a:r>
            <a:r>
              <a:rPr lang="ru-RU" sz="1100" dirty="0" err="1" smtClean="0"/>
              <a:t>табыс</a:t>
            </a:r>
            <a:r>
              <a:rPr lang="ru-RU" sz="1100" dirty="0" smtClean="0"/>
              <a:t> </a:t>
            </a:r>
            <a:r>
              <a:rPr lang="ru-RU" sz="1100" dirty="0" err="1" smtClean="0"/>
              <a:t>етілді</a:t>
            </a:r>
            <a:r>
              <a:rPr lang="ru-RU" sz="1100" dirty="0" smtClean="0"/>
              <a:t>. </a:t>
            </a:r>
            <a:r>
              <a:rPr lang="ru-RU" sz="1100" dirty="0" err="1" smtClean="0"/>
              <a:t>Үшінші қатарда тұрған Иса</a:t>
            </a:r>
            <a:r>
              <a:rPr lang="ru-RU" sz="1100" dirty="0" smtClean="0"/>
              <a:t> </a:t>
            </a:r>
            <a:r>
              <a:rPr lang="ru-RU" sz="1100" dirty="0" err="1" smtClean="0"/>
              <a:t>ақын.</a:t>
            </a:r>
            <a:r>
              <a:rPr lang="ru-RU" sz="1100" dirty="0" smtClean="0"/>
              <a:t> </a:t>
            </a:r>
            <a:r>
              <a:rPr lang="ru-RU" sz="1100" dirty="0" err="1" smtClean="0"/>
              <a:t>Ортада</a:t>
            </a:r>
            <a:r>
              <a:rPr lang="ru-RU" sz="1100" dirty="0" smtClean="0"/>
              <a:t> М.Калинин. Ал, </a:t>
            </a:r>
            <a:r>
              <a:rPr lang="ru-RU" sz="1100" dirty="0" err="1" smtClean="0"/>
              <a:t>Иса</a:t>
            </a:r>
            <a:r>
              <a:rPr lang="ru-RU" sz="1100" dirty="0" smtClean="0"/>
              <a:t> </a:t>
            </a:r>
            <a:r>
              <a:rPr lang="ru-RU" sz="1100" dirty="0" err="1" smtClean="0"/>
              <a:t>Байзақовтың қасында Әбділда Тәжібаев</a:t>
            </a:r>
            <a:r>
              <a:rPr lang="ru-RU" sz="1100" dirty="0" smtClean="0"/>
              <a:t> </a:t>
            </a:r>
            <a:endParaRPr lang="ru-RU" sz="1100" dirty="0"/>
          </a:p>
        </p:txBody>
      </p:sp>
      <p:pic>
        <p:nvPicPr>
          <p:cNvPr id="32772" name="Picture 4" descr="Image Caption">
            <a:hlinkClick r:id="rId6"/>
          </p:cNvPr>
          <p:cNvPicPr>
            <a:picLocks noChangeAspect="1" noChangeArrowheads="1"/>
          </p:cNvPicPr>
          <p:nvPr/>
        </p:nvPicPr>
        <p:blipFill>
          <a:blip r:embed="rId8" cstate="print"/>
          <a:srcRect/>
          <a:stretch>
            <a:fillRect/>
          </a:stretch>
        </p:blipFill>
        <p:spPr bwMode="auto">
          <a:xfrm>
            <a:off x="3707904" y="620689"/>
            <a:ext cx="4242048" cy="3096344"/>
          </a:xfrm>
          <a:prstGeom prst="rect">
            <a:avLst/>
          </a:prstGeom>
          <a:ln>
            <a:noFill/>
          </a:ln>
          <a:effectLst>
            <a:softEdge rad="112500"/>
          </a:effectLst>
        </p:spPr>
      </p:pic>
      <p:sp>
        <p:nvSpPr>
          <p:cNvPr id="11" name="Прямоугольник 10"/>
          <p:cNvSpPr/>
          <p:nvPr/>
        </p:nvSpPr>
        <p:spPr>
          <a:xfrm>
            <a:off x="5004048" y="3501008"/>
            <a:ext cx="3096344" cy="430887"/>
          </a:xfrm>
          <a:prstGeom prst="rect">
            <a:avLst/>
          </a:prstGeom>
        </p:spPr>
        <p:txBody>
          <a:bodyPr wrap="square">
            <a:spAutoFit/>
          </a:bodyPr>
          <a:lstStyle/>
          <a:p>
            <a:r>
              <a:rPr lang="ru-RU" sz="1100" dirty="0" err="1" smtClean="0"/>
              <a:t>Махпуза</a:t>
            </a:r>
            <a:r>
              <a:rPr lang="ru-RU" sz="1100" dirty="0" smtClean="0"/>
              <a:t> мен </a:t>
            </a:r>
            <a:r>
              <a:rPr lang="ru-RU" sz="1100" dirty="0" err="1" smtClean="0"/>
              <a:t>Ертіс</a:t>
            </a:r>
            <a:r>
              <a:rPr lang="ru-RU" sz="1100" dirty="0" smtClean="0"/>
              <a:t> </a:t>
            </a:r>
            <a:r>
              <a:rPr lang="ru-RU" sz="1100" dirty="0" err="1" smtClean="0"/>
              <a:t>жазушы</a:t>
            </a:r>
            <a:r>
              <a:rPr lang="ru-RU" sz="1100" dirty="0" smtClean="0"/>
              <a:t> Николай </a:t>
            </a:r>
            <a:r>
              <a:rPr lang="ru-RU" sz="1100" dirty="0" err="1" smtClean="0"/>
              <a:t>Ановпен</a:t>
            </a:r>
            <a:r>
              <a:rPr lang="ru-RU" sz="1100" dirty="0" smtClean="0"/>
              <a:t> </a:t>
            </a:r>
            <a:r>
              <a:rPr lang="ru-RU" sz="1100" dirty="0" err="1" smtClean="0"/>
              <a:t>бірге</a:t>
            </a:r>
            <a:r>
              <a:rPr lang="ru-RU" sz="1100" dirty="0" smtClean="0"/>
              <a:t> </a:t>
            </a:r>
            <a:endParaRPr lang="ru-RU" sz="1100" dirty="0"/>
          </a:p>
        </p:txBody>
      </p:sp>
      <p:pic>
        <p:nvPicPr>
          <p:cNvPr id="32774" name="Picture 6" descr="Image Caption">
            <a:hlinkClick r:id="rId6"/>
          </p:cNvPr>
          <p:cNvPicPr>
            <a:picLocks noChangeAspect="1" noChangeArrowheads="1"/>
          </p:cNvPicPr>
          <p:nvPr/>
        </p:nvPicPr>
        <p:blipFill>
          <a:blip r:embed="rId9" cstate="print"/>
          <a:srcRect/>
          <a:stretch>
            <a:fillRect/>
          </a:stretch>
        </p:blipFill>
        <p:spPr bwMode="auto">
          <a:xfrm>
            <a:off x="1691680" y="3933056"/>
            <a:ext cx="3810000" cy="2427735"/>
          </a:xfrm>
          <a:prstGeom prst="rect">
            <a:avLst/>
          </a:prstGeom>
          <a:ln>
            <a:noFill/>
          </a:ln>
          <a:effectLst>
            <a:softEdge rad="112500"/>
          </a:effectLst>
        </p:spPr>
      </p:pic>
      <p:sp>
        <p:nvSpPr>
          <p:cNvPr id="13" name="Прямоугольник 12"/>
          <p:cNvSpPr/>
          <p:nvPr/>
        </p:nvSpPr>
        <p:spPr>
          <a:xfrm>
            <a:off x="5796136" y="4797152"/>
            <a:ext cx="2880320" cy="430887"/>
          </a:xfrm>
          <a:prstGeom prst="rect">
            <a:avLst/>
          </a:prstGeom>
        </p:spPr>
        <p:txBody>
          <a:bodyPr wrap="square">
            <a:spAutoFit/>
          </a:bodyPr>
          <a:lstStyle/>
          <a:p>
            <a:r>
              <a:rPr lang="ru-RU" sz="1100" dirty="0" err="1" smtClean="0"/>
              <a:t>Махпуза</a:t>
            </a:r>
            <a:r>
              <a:rPr lang="ru-RU" sz="1100" dirty="0" smtClean="0"/>
              <a:t> </a:t>
            </a:r>
            <a:r>
              <a:rPr lang="ru-RU" sz="1100" dirty="0" err="1" smtClean="0"/>
              <a:t>Байзақова немере</a:t>
            </a:r>
            <a:r>
              <a:rPr lang="ru-RU" sz="1100" dirty="0" smtClean="0"/>
              <a:t> </a:t>
            </a:r>
            <a:r>
              <a:rPr lang="ru-RU" sz="1100" dirty="0" err="1" smtClean="0"/>
              <a:t>сіңлісі Күләш Әбиқызымен</a:t>
            </a:r>
            <a:endParaRPr lang="ru-RU"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0"/>
            <a:ext cx="1971328" cy="16371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pic>
        <p:nvPicPr>
          <p:cNvPr id="37890" name="Picture 2" descr="http://isa-baizakov.psu.kz/razdelitel.png"/>
          <p:cNvPicPr>
            <a:picLocks noChangeAspect="1" noChangeArrowheads="1"/>
          </p:cNvPicPr>
          <p:nvPr/>
        </p:nvPicPr>
        <p:blipFill>
          <a:blip r:embed="rId6" cstate="print"/>
          <a:srcRect/>
          <a:stretch>
            <a:fillRect/>
          </a:stretch>
        </p:blipFill>
        <p:spPr bwMode="auto">
          <a:xfrm>
            <a:off x="1379538" y="84138"/>
            <a:ext cx="190500" cy="114300"/>
          </a:xfrm>
          <a:prstGeom prst="rect">
            <a:avLst/>
          </a:prstGeom>
          <a:noFill/>
        </p:spPr>
      </p:pic>
      <p:pic>
        <p:nvPicPr>
          <p:cNvPr id="37891" name="Picture 3" descr="http://isa-baizakov.psu.kz/razdelitel.png"/>
          <p:cNvPicPr>
            <a:picLocks noChangeAspect="1" noChangeArrowheads="1"/>
          </p:cNvPicPr>
          <p:nvPr/>
        </p:nvPicPr>
        <p:blipFill>
          <a:blip r:embed="rId6" cstate="print"/>
          <a:srcRect/>
          <a:stretch>
            <a:fillRect/>
          </a:stretch>
        </p:blipFill>
        <p:spPr bwMode="auto">
          <a:xfrm>
            <a:off x="3149600" y="84138"/>
            <a:ext cx="190500" cy="114300"/>
          </a:xfrm>
          <a:prstGeom prst="rect">
            <a:avLst/>
          </a:prstGeom>
          <a:noFill/>
        </p:spPr>
      </p:pic>
      <p:pic>
        <p:nvPicPr>
          <p:cNvPr id="37892" name="Picture 4" descr="http://isa-baizakov.psu.kz/razdelitel.png"/>
          <p:cNvPicPr>
            <a:picLocks noChangeAspect="1" noChangeArrowheads="1"/>
          </p:cNvPicPr>
          <p:nvPr/>
        </p:nvPicPr>
        <p:blipFill>
          <a:blip r:embed="rId6" cstate="print"/>
          <a:srcRect/>
          <a:stretch>
            <a:fillRect/>
          </a:stretch>
        </p:blipFill>
        <p:spPr bwMode="auto">
          <a:xfrm>
            <a:off x="5595938" y="84138"/>
            <a:ext cx="190500" cy="114300"/>
          </a:xfrm>
          <a:prstGeom prst="rect">
            <a:avLst/>
          </a:prstGeom>
          <a:noFill/>
        </p:spPr>
      </p:pic>
      <p:pic>
        <p:nvPicPr>
          <p:cNvPr id="37893" name="Picture 5" descr="http://isa-baizakov.psu.kz/razdelitel.png"/>
          <p:cNvPicPr>
            <a:picLocks noChangeAspect="1" noChangeArrowheads="1"/>
          </p:cNvPicPr>
          <p:nvPr/>
        </p:nvPicPr>
        <p:blipFill>
          <a:blip r:embed="rId6" cstate="print"/>
          <a:srcRect/>
          <a:stretch>
            <a:fillRect/>
          </a:stretch>
        </p:blipFill>
        <p:spPr bwMode="auto">
          <a:xfrm>
            <a:off x="6569075" y="84138"/>
            <a:ext cx="190500" cy="114300"/>
          </a:xfrm>
          <a:prstGeom prst="rect">
            <a:avLst/>
          </a:prstGeom>
          <a:noFill/>
        </p:spPr>
      </p:pic>
      <p:pic>
        <p:nvPicPr>
          <p:cNvPr id="37894" name="Picture 6" descr="http://isa-baizakov.psu.kz/razdelitel.png"/>
          <p:cNvPicPr>
            <a:picLocks noChangeAspect="1" noChangeArrowheads="1"/>
          </p:cNvPicPr>
          <p:nvPr/>
        </p:nvPicPr>
        <p:blipFill>
          <a:blip r:embed="rId6" cstate="print"/>
          <a:srcRect/>
          <a:stretch>
            <a:fillRect/>
          </a:stretch>
        </p:blipFill>
        <p:spPr bwMode="auto">
          <a:xfrm>
            <a:off x="57150" y="358775"/>
            <a:ext cx="190500" cy="114300"/>
          </a:xfrm>
          <a:prstGeom prst="rect">
            <a:avLst/>
          </a:prstGeom>
          <a:noFill/>
        </p:spPr>
      </p:pic>
      <p:pic>
        <p:nvPicPr>
          <p:cNvPr id="37895" name="Picture 7" descr="http://isa-baizakov.psu.kz/razdelitel.png"/>
          <p:cNvPicPr>
            <a:picLocks noChangeAspect="1" noChangeArrowheads="1"/>
          </p:cNvPicPr>
          <p:nvPr/>
        </p:nvPicPr>
        <p:blipFill>
          <a:blip r:embed="rId6" cstate="print"/>
          <a:srcRect/>
          <a:stretch>
            <a:fillRect/>
          </a:stretch>
        </p:blipFill>
        <p:spPr bwMode="auto">
          <a:xfrm>
            <a:off x="2267744" y="332656"/>
            <a:ext cx="190500" cy="114300"/>
          </a:xfrm>
          <a:prstGeom prst="rect">
            <a:avLst/>
          </a:prstGeom>
          <a:noFill/>
        </p:spPr>
      </p:pic>
      <p:pic>
        <p:nvPicPr>
          <p:cNvPr id="37896" name="Picture 8" descr="http://isa-baizakov.psu.kz/razdelitel.png"/>
          <p:cNvPicPr>
            <a:picLocks noChangeAspect="1" noChangeArrowheads="1"/>
          </p:cNvPicPr>
          <p:nvPr/>
        </p:nvPicPr>
        <p:blipFill>
          <a:blip r:embed="rId6" cstate="print"/>
          <a:srcRect/>
          <a:stretch>
            <a:fillRect/>
          </a:stretch>
        </p:blipFill>
        <p:spPr bwMode="auto">
          <a:xfrm>
            <a:off x="3719513" y="358775"/>
            <a:ext cx="190500" cy="114300"/>
          </a:xfrm>
          <a:prstGeom prst="rect">
            <a:avLst/>
          </a:prstGeom>
          <a:noFill/>
        </p:spPr>
      </p:pic>
      <p:pic>
        <p:nvPicPr>
          <p:cNvPr id="37897" name="Picture 9" descr="http://isa-baizakov.psu.kz/razdelitel.png"/>
          <p:cNvPicPr>
            <a:picLocks noChangeAspect="1" noChangeArrowheads="1"/>
          </p:cNvPicPr>
          <p:nvPr/>
        </p:nvPicPr>
        <p:blipFill>
          <a:blip r:embed="rId6" cstate="print"/>
          <a:srcRect/>
          <a:stretch>
            <a:fillRect/>
          </a:stretch>
        </p:blipFill>
        <p:spPr bwMode="auto">
          <a:xfrm>
            <a:off x="5202238" y="358775"/>
            <a:ext cx="190500" cy="114300"/>
          </a:xfrm>
          <a:prstGeom prst="rect">
            <a:avLst/>
          </a:prstGeom>
          <a:noFill/>
        </p:spPr>
      </p:pic>
      <p:sp>
        <p:nvSpPr>
          <p:cNvPr id="17" name="Прямоугольник 16"/>
          <p:cNvSpPr/>
          <p:nvPr/>
        </p:nvSpPr>
        <p:spPr>
          <a:xfrm>
            <a:off x="3899380" y="260648"/>
            <a:ext cx="134524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b="1" dirty="0" err="1" smtClean="0">
                <a:latin typeface="Monotype Corsiva" pitchFamily="66" charset="0"/>
              </a:rPr>
              <a:t>Поэмалар</a:t>
            </a:r>
            <a:r>
              <a:rPr lang="ru-RU" sz="2000" b="1" dirty="0" smtClean="0">
                <a:latin typeface="Monotype Corsiva" pitchFamily="66" charset="0"/>
              </a:rPr>
              <a:t> </a:t>
            </a:r>
            <a:endParaRPr lang="ru-RU" sz="2000" dirty="0">
              <a:latin typeface="Monotype Corsiva" pitchFamily="66" charset="0"/>
            </a:endParaRPr>
          </a:p>
        </p:txBody>
      </p:sp>
      <p:sp>
        <p:nvSpPr>
          <p:cNvPr id="37898" name="Rectangle 10"/>
          <p:cNvSpPr>
            <a:spLocks noChangeArrowheads="1"/>
          </p:cNvSpPr>
          <p:nvPr/>
        </p:nvSpPr>
        <p:spPr bwMode="auto">
          <a:xfrm>
            <a:off x="683568" y="548680"/>
            <a:ext cx="6984776" cy="64633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kumimoji="0" lang="ru-RU" sz="1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7"/>
              </a:rPr>
              <a:t>Құралай сұлу</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8"/>
              </a:rPr>
              <a:t>Алтай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8"/>
              </a:rPr>
              <a:t>аясында</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Он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бір</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күн</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он</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бір</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9"/>
              </a:rPr>
              <a:t>түн</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0"/>
              </a:rPr>
              <a:t>Кавказ</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1"/>
              </a:rPr>
              <a:t>Ақбөпе</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2"/>
              </a:rPr>
              <a:t>Ұлы құрылыс</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3"/>
              </a:rPr>
              <a:t>Қырмызы-Жанай</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4"/>
              </a:rPr>
              <a:t>[Клеопатра]</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kumimoji="0" lang="ru-RU" sz="12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hlinkClick r:id="rId15"/>
              </a:rPr>
              <a:t>Қойшының ертегісі</a:t>
            </a:r>
            <a:r>
              <a:rPr kumimoji="0" lang="ru-RU" sz="12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p>
        </p:txBody>
      </p:sp>
      <p:pic>
        <p:nvPicPr>
          <p:cNvPr id="37899" name="Picture 11" descr="http://isa-baizakov.psu.kz/razdelitel.png"/>
          <p:cNvPicPr>
            <a:picLocks noChangeAspect="1" noChangeArrowheads="1"/>
          </p:cNvPicPr>
          <p:nvPr/>
        </p:nvPicPr>
        <p:blipFill>
          <a:blip r:embed="rId6" cstate="print"/>
          <a:srcRect/>
          <a:stretch>
            <a:fillRect/>
          </a:stretch>
        </p:blipFill>
        <p:spPr bwMode="auto">
          <a:xfrm>
            <a:off x="1379538" y="-136525"/>
            <a:ext cx="190500" cy="114300"/>
          </a:xfrm>
          <a:prstGeom prst="rect">
            <a:avLst/>
          </a:prstGeom>
          <a:noFill/>
        </p:spPr>
      </p:pic>
      <p:pic>
        <p:nvPicPr>
          <p:cNvPr id="37900" name="Picture 12" descr="http://isa-baizakov.psu.kz/razdelitel.png"/>
          <p:cNvPicPr>
            <a:picLocks noChangeAspect="1" noChangeArrowheads="1"/>
          </p:cNvPicPr>
          <p:nvPr/>
        </p:nvPicPr>
        <p:blipFill>
          <a:blip r:embed="rId6" cstate="print"/>
          <a:srcRect/>
          <a:stretch>
            <a:fillRect/>
          </a:stretch>
        </p:blipFill>
        <p:spPr bwMode="auto">
          <a:xfrm>
            <a:off x="3149600" y="-136525"/>
            <a:ext cx="190500" cy="114300"/>
          </a:xfrm>
          <a:prstGeom prst="rect">
            <a:avLst/>
          </a:prstGeom>
          <a:noFill/>
        </p:spPr>
      </p:pic>
      <p:pic>
        <p:nvPicPr>
          <p:cNvPr id="37901" name="Picture 13" descr="http://isa-baizakov.psu.kz/razdelitel.png"/>
          <p:cNvPicPr>
            <a:picLocks noChangeAspect="1" noChangeArrowheads="1"/>
          </p:cNvPicPr>
          <p:nvPr/>
        </p:nvPicPr>
        <p:blipFill>
          <a:blip r:embed="rId6" cstate="print"/>
          <a:srcRect/>
          <a:stretch>
            <a:fillRect/>
          </a:stretch>
        </p:blipFill>
        <p:spPr bwMode="auto">
          <a:xfrm>
            <a:off x="5595938" y="-136525"/>
            <a:ext cx="190500" cy="114300"/>
          </a:xfrm>
          <a:prstGeom prst="rect">
            <a:avLst/>
          </a:prstGeom>
          <a:noFill/>
        </p:spPr>
      </p:pic>
      <p:pic>
        <p:nvPicPr>
          <p:cNvPr id="37902" name="Picture 14" descr="http://isa-baizakov.psu.kz/razdelitel.png"/>
          <p:cNvPicPr>
            <a:picLocks noChangeAspect="1" noChangeArrowheads="1"/>
          </p:cNvPicPr>
          <p:nvPr/>
        </p:nvPicPr>
        <p:blipFill>
          <a:blip r:embed="rId6" cstate="print"/>
          <a:srcRect/>
          <a:stretch>
            <a:fillRect/>
          </a:stretch>
        </p:blipFill>
        <p:spPr bwMode="auto">
          <a:xfrm>
            <a:off x="6569075" y="-136525"/>
            <a:ext cx="190500" cy="114300"/>
          </a:xfrm>
          <a:prstGeom prst="rect">
            <a:avLst/>
          </a:prstGeom>
          <a:noFill/>
        </p:spPr>
      </p:pic>
      <p:pic>
        <p:nvPicPr>
          <p:cNvPr id="37903" name="Picture 15" descr="http://isa-baizakov.psu.kz/razdelitel.png"/>
          <p:cNvPicPr>
            <a:picLocks noChangeAspect="1" noChangeArrowheads="1"/>
          </p:cNvPicPr>
          <p:nvPr/>
        </p:nvPicPr>
        <p:blipFill>
          <a:blip r:embed="rId6" cstate="print"/>
          <a:srcRect/>
          <a:stretch>
            <a:fillRect/>
          </a:stretch>
        </p:blipFill>
        <p:spPr bwMode="auto">
          <a:xfrm>
            <a:off x="57150" y="138113"/>
            <a:ext cx="190500" cy="114300"/>
          </a:xfrm>
          <a:prstGeom prst="rect">
            <a:avLst/>
          </a:prstGeom>
          <a:noFill/>
        </p:spPr>
      </p:pic>
      <p:pic>
        <p:nvPicPr>
          <p:cNvPr id="37904" name="Picture 16" descr="http://isa-baizakov.psu.kz/razdelitel.png"/>
          <p:cNvPicPr>
            <a:picLocks noChangeAspect="1" noChangeArrowheads="1"/>
          </p:cNvPicPr>
          <p:nvPr/>
        </p:nvPicPr>
        <p:blipFill>
          <a:blip r:embed="rId6" cstate="print"/>
          <a:srcRect/>
          <a:stretch>
            <a:fillRect/>
          </a:stretch>
        </p:blipFill>
        <p:spPr bwMode="auto">
          <a:xfrm>
            <a:off x="1719263" y="138113"/>
            <a:ext cx="190500" cy="114300"/>
          </a:xfrm>
          <a:prstGeom prst="rect">
            <a:avLst/>
          </a:prstGeom>
          <a:noFill/>
        </p:spPr>
      </p:pic>
      <p:pic>
        <p:nvPicPr>
          <p:cNvPr id="37905" name="Picture 17" descr="http://isa-baizakov.psu.kz/razdelitel.png"/>
          <p:cNvPicPr>
            <a:picLocks noChangeAspect="1" noChangeArrowheads="1"/>
          </p:cNvPicPr>
          <p:nvPr/>
        </p:nvPicPr>
        <p:blipFill>
          <a:blip r:embed="rId6" cstate="print"/>
          <a:srcRect/>
          <a:stretch>
            <a:fillRect/>
          </a:stretch>
        </p:blipFill>
        <p:spPr bwMode="auto">
          <a:xfrm>
            <a:off x="3719513" y="138113"/>
            <a:ext cx="190500" cy="114300"/>
          </a:xfrm>
          <a:prstGeom prst="rect">
            <a:avLst/>
          </a:prstGeom>
          <a:noFill/>
        </p:spPr>
      </p:pic>
      <p:pic>
        <p:nvPicPr>
          <p:cNvPr id="37906" name="Picture 18" descr="http://isa-baizakov.psu.kz/razdelitel.png"/>
          <p:cNvPicPr>
            <a:picLocks noChangeAspect="1" noChangeArrowheads="1"/>
          </p:cNvPicPr>
          <p:nvPr/>
        </p:nvPicPr>
        <p:blipFill>
          <a:blip r:embed="rId6" cstate="print"/>
          <a:srcRect/>
          <a:stretch>
            <a:fillRect/>
          </a:stretch>
        </p:blipFill>
        <p:spPr bwMode="auto">
          <a:xfrm>
            <a:off x="5202238" y="138113"/>
            <a:ext cx="190500" cy="114300"/>
          </a:xfrm>
          <a:prstGeom prst="rect">
            <a:avLst/>
          </a:prstGeom>
          <a:noFill/>
        </p:spPr>
      </p:pic>
      <p:pic>
        <p:nvPicPr>
          <p:cNvPr id="27" name="Picture 2" descr="http://isa-baizakov.psu.kz/poema_book.png"/>
          <p:cNvPicPr>
            <a:picLocks noChangeAspect="1" noChangeArrowheads="1"/>
          </p:cNvPicPr>
          <p:nvPr/>
        </p:nvPicPr>
        <p:blipFill>
          <a:blip r:embed="rId16" cstate="print"/>
          <a:srcRect/>
          <a:stretch>
            <a:fillRect/>
          </a:stretch>
        </p:blipFill>
        <p:spPr bwMode="auto">
          <a:xfrm>
            <a:off x="971600" y="1268760"/>
            <a:ext cx="7632848" cy="489654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sp>
        <p:nvSpPr>
          <p:cNvPr id="8" name="Прямоугольник 7"/>
          <p:cNvSpPr/>
          <p:nvPr/>
        </p:nvSpPr>
        <p:spPr>
          <a:xfrm>
            <a:off x="251520" y="260648"/>
            <a:ext cx="6264696" cy="4708981"/>
          </a:xfrm>
          <a:prstGeom prst="rect">
            <a:avLst/>
          </a:prstGeom>
        </p:spPr>
        <p:txBody>
          <a:bodyPr wrap="square">
            <a:spAutoFit/>
          </a:bodyPr>
          <a:lstStyle/>
          <a:p>
            <a:r>
              <a:rPr lang="kk-KZ" sz="1200" dirty="0" smtClean="0"/>
              <a:t>Көптеген өлеңдеріне өзі өмір сүрген кезеңдегі Қазақстанның тыныс-тіршілігінің түрлі көріністерін арқау еткен. Ақын өлеңдерінде фольклорлық сипат басым. Бұл — оның суырып салмалық талантына байланысты ерекшелігі. Байзақовтың жұрт алдында айтылатын ұзақ толғау алдындағы кіріспе іспетті, өзіндік әні бар желдірмелері халық арасына кең тараған. Байзақов поэма жанрын дамытуға да зор үлес қосты.</a:t>
            </a:r>
          </a:p>
          <a:p>
            <a:r>
              <a:rPr lang="kk-KZ" sz="1200" i="1" dirty="0" smtClean="0"/>
              <a:t>“Ұлы құрылыс”</a:t>
            </a:r>
            <a:r>
              <a:rPr lang="kk-KZ" sz="1200" dirty="0" smtClean="0"/>
              <a:t> (1933), </a:t>
            </a:r>
            <a:r>
              <a:rPr lang="kk-KZ" sz="1200" i="1" dirty="0" smtClean="0"/>
              <a:t>“Алтай аясында”</a:t>
            </a:r>
            <a:r>
              <a:rPr lang="kk-KZ" sz="1200" dirty="0" smtClean="0"/>
              <a:t> (1934), </a:t>
            </a:r>
            <a:r>
              <a:rPr lang="kk-KZ" sz="1200" i="1" dirty="0" smtClean="0"/>
              <a:t>“Он бір күн, он бір түн”</a:t>
            </a:r>
            <a:r>
              <a:rPr lang="kk-KZ" sz="1200" dirty="0" smtClean="0"/>
              <a:t> (1938), </a:t>
            </a:r>
            <a:r>
              <a:rPr lang="kk-KZ" sz="1200" i="1" dirty="0" smtClean="0"/>
              <a:t>“Кавказ”</a:t>
            </a:r>
            <a:r>
              <a:rPr lang="kk-KZ" sz="1200" dirty="0" smtClean="0"/>
              <a:t> (1940), </a:t>
            </a:r>
            <a:r>
              <a:rPr lang="kk-KZ" sz="1200" i="1" dirty="0" smtClean="0"/>
              <a:t>“Ақбөпе”</a:t>
            </a:r>
            <a:r>
              <a:rPr lang="kk-KZ" sz="1200" dirty="0" smtClean="0"/>
              <a:t> (1941), </a:t>
            </a:r>
            <a:r>
              <a:rPr lang="kk-KZ" sz="1200" i="1" dirty="0" smtClean="0"/>
              <a:t>“Қырмызы — Жанат”</a:t>
            </a:r>
            <a:r>
              <a:rPr lang="kk-KZ" sz="1200" dirty="0" smtClean="0"/>
              <a:t>, </a:t>
            </a:r>
            <a:r>
              <a:rPr lang="kk-KZ" sz="1200" i="1" dirty="0" smtClean="0"/>
              <a:t>“Қойшының ертегісі”</a:t>
            </a:r>
            <a:r>
              <a:rPr lang="kk-KZ" sz="1200" dirty="0" smtClean="0"/>
              <a:t>, тағы басқа көлемді шығармаларында өткен заман оқиғалары, кейінгі дәуір шындығы көрініс тапқан.</a:t>
            </a:r>
          </a:p>
          <a:p>
            <a:r>
              <a:rPr lang="kk-KZ" sz="1200" i="1" dirty="0" smtClean="0"/>
              <a:t>“Құралай сұлу”, “Алтай аясында”</a:t>
            </a:r>
            <a:r>
              <a:rPr lang="kk-KZ" sz="1200" dirty="0" smtClean="0"/>
              <a:t> </a:t>
            </a:r>
            <a:r>
              <a:rPr lang="kk-KZ" sz="1200" dirty="0" smtClean="0">
                <a:hlinkClick r:id="rId6" tooltip="Поэма"/>
              </a:rPr>
              <a:t>поэмаларында</a:t>
            </a:r>
            <a:r>
              <a:rPr lang="kk-KZ" sz="1200" dirty="0" smtClean="0"/>
              <a:t> жоңғар шапқыншылығы, </a:t>
            </a:r>
            <a:r>
              <a:rPr lang="kk-KZ" sz="1200" i="1" dirty="0" smtClean="0"/>
              <a:t>“</a:t>
            </a:r>
            <a:r>
              <a:rPr lang="kk-KZ" sz="1200" i="1" dirty="0" smtClean="0">
                <a:hlinkClick r:id="rId7" tooltip="Ақтабан шұбырынды"/>
              </a:rPr>
              <a:t>Ақтабан шұбырынды</a:t>
            </a:r>
            <a:r>
              <a:rPr lang="kk-KZ" sz="1200" i="1" dirty="0" smtClean="0"/>
              <a:t>”</a:t>
            </a:r>
            <a:r>
              <a:rPr lang="kk-KZ" sz="1200" dirty="0" smtClean="0"/>
              <a:t> заманындағы қазақ тұрмысы шынайы суреттеліп, ел бірлігі, патриотизм идеясы көтеріледі. Әлеуметтік қайшылықтарға толы </a:t>
            </a:r>
            <a:r>
              <a:rPr lang="kk-KZ" sz="1200" i="1" dirty="0" smtClean="0"/>
              <a:t>“Ақбөпе”</a:t>
            </a:r>
            <a:r>
              <a:rPr lang="kk-KZ" sz="1200" dirty="0" smtClean="0"/>
              <a:t> поэмасында ақын өз кейіпкерлері Ақбөпе мен Әміржан бойына бұрынғы қазақ жастарының ең жақсы қасиеттерін жинақтаған. Ақбөпе — өз бақыты үшін күрескен өр мінезді қазақ қызының бейнесі. Байзақовтың ақындық дарыны </a:t>
            </a:r>
            <a:r>
              <a:rPr lang="kk-KZ" sz="1200" dirty="0" smtClean="0">
                <a:hlinkClick r:id="rId8" tooltip="Ұлы Отан соғысы"/>
              </a:rPr>
              <a:t>Ұлы Отан соғысы</a:t>
            </a:r>
            <a:r>
              <a:rPr lang="kk-KZ" sz="1200" dirty="0" smtClean="0"/>
              <a:t> жылдарында ерекше танылды. </a:t>
            </a:r>
            <a:r>
              <a:rPr lang="kk-KZ" sz="1200" dirty="0" smtClean="0">
                <a:hlinkClick r:id="rId9" tooltip="Ақын"/>
              </a:rPr>
              <a:t>Ақын</a:t>
            </a:r>
            <a:r>
              <a:rPr lang="kk-KZ" sz="1200" dirty="0" smtClean="0"/>
              <a:t> өзінің отты жырларымен ел ішіндегі насихат жұмысына белсене араласып, еңбектегі ерлікті жырлады. Байзақов 40-тан астам әннің сөзін жазып, көптеген қазақ әндерін нотаға түсіртті. Оның шығармашылығы — қазақ поэзиясындағы жарқын белестердің бірі. Актерлік, әншілік, жыршылық дарынымен қазақ мәдениетінде терең із қалдырған.</a:t>
            </a:r>
          </a:p>
          <a:p>
            <a:r>
              <a:rPr lang="kk-KZ" sz="1200" dirty="0" smtClean="0"/>
              <a:t>Байзақовтың өмірі мен шығармашалығын Е. Ысмайылов, </a:t>
            </a:r>
            <a:r>
              <a:rPr lang="kk-KZ" sz="1200" dirty="0" smtClean="0">
                <a:hlinkClick r:id="rId10" tooltip="Хасенов Манап"/>
              </a:rPr>
              <a:t>М. Хасенов</a:t>
            </a:r>
            <a:r>
              <a:rPr lang="kk-KZ" sz="1200" dirty="0" smtClean="0"/>
              <a:t>, </a:t>
            </a:r>
            <a:r>
              <a:rPr lang="kk-KZ" sz="1200" dirty="0" smtClean="0">
                <a:hlinkClick r:id="rId11" tooltip="Бердібаев Рахманқұл"/>
              </a:rPr>
              <a:t>Р. Бердібаев</a:t>
            </a:r>
            <a:r>
              <a:rPr lang="kk-KZ" sz="1200" dirty="0" smtClean="0"/>
              <a:t>, тағы басқа зерттеген. Жазушы </a:t>
            </a:r>
            <a:r>
              <a:rPr lang="kk-KZ" sz="1200" dirty="0" smtClean="0">
                <a:hlinkClick r:id="rId12" tooltip="Николай Иванович Анов"/>
              </a:rPr>
              <a:t>Н. Ановтың</a:t>
            </a:r>
            <a:r>
              <a:rPr lang="kk-KZ" sz="1200" dirty="0" smtClean="0"/>
              <a:t> </a:t>
            </a:r>
            <a:r>
              <a:rPr lang="kk-KZ" sz="1200" i="1" dirty="0" smtClean="0"/>
              <a:t>“Ән қанаты”</a:t>
            </a:r>
            <a:r>
              <a:rPr lang="kk-KZ" sz="1200" dirty="0" smtClean="0"/>
              <a:t> романында (1956), осы аттас кинофильмде (1962) әнші-ақынның көркем бейнесі жасалды. </a:t>
            </a:r>
            <a:r>
              <a:rPr lang="kk-KZ" sz="1200" dirty="0" smtClean="0">
                <a:hlinkClick r:id="rId13" tooltip="Еңбек Қызыл Ту ордені"/>
              </a:rPr>
              <a:t>Еңбек Қызыл Ту орденімен</a:t>
            </a:r>
            <a:r>
              <a:rPr lang="kk-KZ" sz="1200" dirty="0" smtClean="0"/>
              <a:t> марапатталған (1939).</a:t>
            </a:r>
            <a:r>
              <a:rPr lang="kk-KZ" sz="1200" baseline="30000" dirty="0" smtClean="0">
                <a:hlinkClick r:id="rId14"/>
              </a:rPr>
              <a:t>[3]</a:t>
            </a:r>
            <a:endParaRPr lang="kk-KZ" sz="1200" dirty="0"/>
          </a:p>
        </p:txBody>
      </p:sp>
      <p:pic>
        <p:nvPicPr>
          <p:cNvPr id="9" name="Picture 2" descr="http://isa-baizakov.psu.kz/123.png"/>
          <p:cNvPicPr>
            <a:picLocks noChangeAspect="1" noChangeArrowheads="1"/>
          </p:cNvPicPr>
          <p:nvPr/>
        </p:nvPicPr>
        <p:blipFill>
          <a:blip r:embed="rId15" cstate="print"/>
          <a:srcRect/>
          <a:stretch>
            <a:fillRect/>
          </a:stretch>
        </p:blipFill>
        <p:spPr bwMode="auto">
          <a:xfrm>
            <a:off x="6084168" y="2924944"/>
            <a:ext cx="2952328" cy="30963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sp>
        <p:nvSpPr>
          <p:cNvPr id="8" name="Прямоугольник 7"/>
          <p:cNvSpPr/>
          <p:nvPr/>
        </p:nvSpPr>
        <p:spPr>
          <a:xfrm>
            <a:off x="1547664" y="332655"/>
            <a:ext cx="5310336" cy="5570756"/>
          </a:xfrm>
          <a:prstGeom prst="rect">
            <a:avLst/>
          </a:prstGeom>
        </p:spPr>
        <p:txBody>
          <a:bodyPr wrap="square">
            <a:spAutoFit/>
          </a:bodyPr>
          <a:lstStyle/>
          <a:p>
            <a:r>
              <a:rPr lang="ru-RU" sz="1600" b="1" dirty="0" err="1" smtClean="0"/>
              <a:t>«Қарашы, домбыраның еркесіне</a:t>
            </a:r>
            <a:r>
              <a:rPr lang="ru-RU" sz="1600" b="1" dirty="0" smtClean="0"/>
              <a:t>»</a:t>
            </a:r>
          </a:p>
          <a:p>
            <a:r>
              <a:rPr lang="ru-RU" sz="1600" dirty="0" smtClean="0"/>
              <a:t/>
            </a:r>
            <a:br>
              <a:rPr lang="ru-RU" sz="1600" dirty="0" smtClean="0"/>
            </a:br>
            <a:r>
              <a:rPr lang="ru-RU" sz="1600" dirty="0" err="1" smtClean="0"/>
              <a:t>Бұл өлең кейде</a:t>
            </a:r>
            <a:r>
              <a:rPr lang="ru-RU" sz="1600" dirty="0" smtClean="0"/>
              <a:t> </a:t>
            </a:r>
            <a:r>
              <a:rPr lang="ru-RU" sz="1600" dirty="0" err="1" smtClean="0"/>
              <a:t>жеке</a:t>
            </a:r>
            <a:r>
              <a:rPr lang="ru-RU" sz="1600" dirty="0" smtClean="0"/>
              <a:t> </a:t>
            </a:r>
            <a:r>
              <a:rPr lang="ru-RU" sz="1600" dirty="0" err="1" smtClean="0"/>
              <a:t>шумақ ретінде</a:t>
            </a:r>
            <a:r>
              <a:rPr lang="ru-RU" sz="1600" dirty="0" smtClean="0"/>
              <a:t> </a:t>
            </a:r>
            <a:r>
              <a:rPr lang="ru-RU" sz="1600" dirty="0" err="1" smtClean="0"/>
              <a:t>естеліктерде</a:t>
            </a:r>
            <a:r>
              <a:rPr lang="ru-RU" sz="1600" dirty="0" smtClean="0"/>
              <a:t> </a:t>
            </a:r>
            <a:r>
              <a:rPr lang="ru-RU" sz="1600" dirty="0" err="1" smtClean="0"/>
              <a:t>келтіріледі</a:t>
            </a:r>
            <a:r>
              <a:rPr lang="ru-RU" sz="1600" dirty="0" smtClean="0"/>
              <a:t>. </a:t>
            </a:r>
            <a:r>
              <a:rPr lang="ru-RU" sz="1600" dirty="0" err="1" smtClean="0"/>
              <a:t>Алайда</a:t>
            </a:r>
            <a:r>
              <a:rPr lang="ru-RU" sz="1600" dirty="0" smtClean="0"/>
              <a:t> </a:t>
            </a:r>
            <a:r>
              <a:rPr lang="ru-RU" sz="1600" dirty="0" err="1" smtClean="0"/>
              <a:t>әр естелікте</a:t>
            </a:r>
            <a:r>
              <a:rPr lang="ru-RU" sz="1600" dirty="0" smtClean="0"/>
              <a:t> </a:t>
            </a:r>
            <a:r>
              <a:rPr lang="ru-RU" sz="1600" dirty="0" err="1" smtClean="0"/>
              <a:t>сөздер өзгерістері </a:t>
            </a:r>
            <a:r>
              <a:rPr lang="ru-RU" sz="1600" dirty="0" smtClean="0"/>
              <a:t>бар. </a:t>
            </a:r>
            <a:r>
              <a:rPr lang="ru-RU" sz="1600" dirty="0" err="1" smtClean="0"/>
              <a:t>Жинаққа </a:t>
            </a:r>
            <a:r>
              <a:rPr lang="ru-RU" sz="1600" dirty="0" smtClean="0"/>
              <a:t>1983 </a:t>
            </a:r>
            <a:r>
              <a:rPr lang="ru-RU" sz="1600" dirty="0" err="1" smtClean="0"/>
              <a:t>жылғы екі</a:t>
            </a:r>
            <a:r>
              <a:rPr lang="ru-RU" sz="1600" dirty="0" smtClean="0"/>
              <a:t> </a:t>
            </a:r>
            <a:r>
              <a:rPr lang="ru-RU" sz="1600" dirty="0" err="1" smtClean="0"/>
              <a:t>томдықтан алынды</a:t>
            </a:r>
            <a:r>
              <a:rPr lang="ru-RU" sz="1600" dirty="0" smtClean="0"/>
              <a:t>. </a:t>
            </a:r>
            <a:r>
              <a:rPr lang="ru-RU" sz="1600" dirty="0" err="1" smtClean="0"/>
              <a:t>Өйткені мәтіннің толық нұсқасы Жақан Сыздықов </a:t>
            </a:r>
            <a:r>
              <a:rPr lang="ru-RU" sz="1600" dirty="0" smtClean="0"/>
              <a:t>1936 </a:t>
            </a:r>
            <a:r>
              <a:rPr lang="ru-RU" sz="1600" dirty="0" err="1" smtClean="0"/>
              <a:t>жылы</a:t>
            </a:r>
            <a:r>
              <a:rPr lang="ru-RU" sz="1600" dirty="0" smtClean="0"/>
              <a:t> </a:t>
            </a:r>
            <a:r>
              <a:rPr lang="ru-RU" sz="1600" dirty="0" err="1" smtClean="0"/>
              <a:t>ақынның өз аузынан</a:t>
            </a:r>
            <a:r>
              <a:rPr lang="ru-RU" sz="1600" dirty="0" smtClean="0"/>
              <a:t> </a:t>
            </a:r>
            <a:r>
              <a:rPr lang="ru-RU" sz="1600" dirty="0" err="1" smtClean="0"/>
              <a:t>жазып</a:t>
            </a:r>
            <a:r>
              <a:rPr lang="ru-RU" sz="1600" dirty="0" smtClean="0"/>
              <a:t> </a:t>
            </a:r>
            <a:r>
              <a:rPr lang="ru-RU" sz="1600" dirty="0" err="1" smtClean="0"/>
              <a:t>алынған деп</a:t>
            </a:r>
            <a:r>
              <a:rPr lang="ru-RU" sz="1600" dirty="0" smtClean="0"/>
              <a:t> </a:t>
            </a:r>
            <a:r>
              <a:rPr lang="ru-RU" sz="1600" dirty="0" err="1" smtClean="0"/>
              <a:t>есептеліп</a:t>
            </a:r>
            <a:r>
              <a:rPr lang="ru-RU" sz="1600" dirty="0" smtClean="0"/>
              <a:t>, </a:t>
            </a:r>
            <a:r>
              <a:rPr lang="ru-RU" sz="1600" dirty="0" err="1" smtClean="0"/>
              <a:t>Исаның бұрынғы жинақтарына енген</a:t>
            </a:r>
            <a:r>
              <a:rPr lang="ru-RU" sz="1600" dirty="0" smtClean="0"/>
              <a:t>.</a:t>
            </a:r>
          </a:p>
          <a:p>
            <a:r>
              <a:rPr lang="ru-RU" sz="1600" dirty="0" smtClean="0"/>
              <a:t/>
            </a:r>
            <a:br>
              <a:rPr lang="ru-RU" sz="1600" dirty="0" smtClean="0"/>
            </a:br>
            <a:r>
              <a:rPr lang="ru-RU" sz="1600" b="1" dirty="0" smtClean="0"/>
              <a:t>ҚАРАШЫ ДОМБЫРАНЫҢ ЕРКЕСІНЕ</a:t>
            </a:r>
            <a:endParaRPr lang="ru-RU" sz="1600" dirty="0" smtClean="0"/>
          </a:p>
          <a:p>
            <a:r>
              <a:rPr lang="ru-RU" sz="1600" dirty="0" smtClean="0"/>
              <a:t/>
            </a:r>
            <a:br>
              <a:rPr lang="ru-RU" sz="1600" dirty="0" smtClean="0"/>
            </a:br>
            <a:r>
              <a:rPr lang="ru-RU" sz="1600" dirty="0" err="1" smtClean="0"/>
              <a:t>Қарашы домбыраның еркесіне</a:t>
            </a:r>
            <a:r>
              <a:rPr lang="ru-RU" sz="1600" dirty="0" smtClean="0"/>
              <a:t>, </a:t>
            </a:r>
            <a:br>
              <a:rPr lang="ru-RU" sz="1600" dirty="0" smtClean="0"/>
            </a:br>
            <a:r>
              <a:rPr lang="ru-RU" sz="1600" dirty="0" err="1" smtClean="0"/>
              <a:t>Исаның шығып алды</a:t>
            </a:r>
            <a:r>
              <a:rPr lang="ru-RU" sz="1600" dirty="0" smtClean="0"/>
              <a:t> </a:t>
            </a:r>
            <a:r>
              <a:rPr lang="ru-RU" sz="1600" dirty="0" err="1" smtClean="0"/>
              <a:t>желкесіне</a:t>
            </a:r>
            <a:r>
              <a:rPr lang="ru-RU" sz="1600" dirty="0" smtClean="0"/>
              <a:t>, </a:t>
            </a:r>
            <a:br>
              <a:rPr lang="ru-RU" sz="1600" dirty="0" smtClean="0"/>
            </a:br>
            <a:r>
              <a:rPr lang="ru-RU" sz="1600" dirty="0" err="1" smtClean="0"/>
              <a:t>Домбыра</a:t>
            </a:r>
            <a:r>
              <a:rPr lang="ru-RU" sz="1600" dirty="0" smtClean="0"/>
              <a:t> - </a:t>
            </a:r>
            <a:r>
              <a:rPr lang="ru-RU" sz="1600" dirty="0" err="1" smtClean="0"/>
              <a:t>екі</a:t>
            </a:r>
            <a:r>
              <a:rPr lang="ru-RU" sz="1600" dirty="0" smtClean="0"/>
              <a:t> </a:t>
            </a:r>
            <a:r>
              <a:rPr lang="ru-RU" sz="1600" dirty="0" err="1" smtClean="0"/>
              <a:t>ішекті</a:t>
            </a:r>
            <a:r>
              <a:rPr lang="ru-RU" sz="1600" dirty="0" smtClean="0"/>
              <a:t>, </a:t>
            </a:r>
            <a:r>
              <a:rPr lang="ru-RU" sz="1600" dirty="0" err="1" smtClean="0"/>
              <a:t>тоғыз перне</a:t>
            </a:r>
            <a:r>
              <a:rPr lang="ru-RU" sz="1600" dirty="0" smtClean="0"/>
              <a:t>,</a:t>
            </a:r>
            <a:br>
              <a:rPr lang="ru-RU" sz="1600" dirty="0" smtClean="0"/>
            </a:br>
            <a:r>
              <a:rPr lang="ru-RU" sz="1600" dirty="0" err="1" smtClean="0"/>
              <a:t>Арқаның кез</a:t>
            </a:r>
            <a:r>
              <a:rPr lang="ru-RU" sz="1600" dirty="0" smtClean="0"/>
              <a:t> </a:t>
            </a:r>
            <a:r>
              <a:rPr lang="ru-RU" sz="1600" dirty="0" err="1" smtClean="0"/>
              <a:t>болдың ғой серкесіне</a:t>
            </a:r>
            <a:r>
              <a:rPr lang="ru-RU" sz="1600" dirty="0" smtClean="0"/>
              <a:t>.</a:t>
            </a:r>
            <a:br>
              <a:rPr lang="ru-RU" sz="1600" dirty="0" smtClean="0"/>
            </a:br>
            <a:r>
              <a:rPr lang="ru-RU" sz="1600" dirty="0" smtClean="0"/>
              <a:t/>
            </a:r>
            <a:br>
              <a:rPr lang="ru-RU" sz="1600" dirty="0" smtClean="0"/>
            </a:br>
            <a:r>
              <a:rPr lang="ru-RU" sz="1600" dirty="0" err="1" smtClean="0"/>
              <a:t>Толқынды топшыменен</a:t>
            </a:r>
            <a:r>
              <a:rPr lang="ru-RU" sz="1600" dirty="0" smtClean="0"/>
              <a:t> </a:t>
            </a:r>
            <a:r>
              <a:rPr lang="ru-RU" sz="1600" dirty="0" err="1" smtClean="0"/>
              <a:t>қақ айырып</a:t>
            </a:r>
            <a:r>
              <a:rPr lang="ru-RU" sz="1600" dirty="0" smtClean="0"/>
              <a:t>, </a:t>
            </a:r>
            <a:br>
              <a:rPr lang="ru-RU" sz="1600" dirty="0" smtClean="0"/>
            </a:br>
            <a:r>
              <a:rPr lang="ru-RU" sz="1600" dirty="0" err="1" smtClean="0"/>
              <a:t>Өлеңнің </a:t>
            </a:r>
            <a:r>
              <a:rPr lang="ru-RU" sz="1600" dirty="0" smtClean="0"/>
              <a:t>мен </a:t>
            </a:r>
            <a:r>
              <a:rPr lang="ru-RU" sz="1600" dirty="0" err="1" smtClean="0"/>
              <a:t>жүзейін өлкесіне</a:t>
            </a:r>
            <a:r>
              <a:rPr lang="ru-RU" sz="1600" dirty="0" smtClean="0"/>
              <a:t>. </a:t>
            </a:r>
            <a:br>
              <a:rPr lang="ru-RU" sz="1600" dirty="0" smtClean="0"/>
            </a:br>
            <a:r>
              <a:rPr lang="ru-RU" sz="1600" dirty="0" err="1" smtClean="0"/>
              <a:t>Самғайын қанатымды жел</a:t>
            </a:r>
            <a:r>
              <a:rPr lang="ru-RU" sz="1600" dirty="0" smtClean="0"/>
              <a:t> </a:t>
            </a:r>
            <a:r>
              <a:rPr lang="ru-RU" sz="1600" dirty="0" err="1" smtClean="0"/>
              <a:t>үйіріп, </a:t>
            </a:r>
            <a:br>
              <a:rPr lang="ru-RU" sz="1600" dirty="0" err="1" smtClean="0"/>
            </a:br>
            <a:r>
              <a:rPr lang="ru-RU" sz="1600" dirty="0" err="1" smtClean="0"/>
              <a:t>Қонғандай Оқжетпестің өркешіне.</a:t>
            </a:r>
            <a:endParaRPr lang="ru-RU" sz="1600" dirty="0" smtClean="0"/>
          </a:p>
          <a:p>
            <a:r>
              <a:rPr lang="ru-RU" dirty="0" smtClean="0"/>
              <a:t/>
            </a:r>
            <a:br>
              <a:rPr lang="ru-RU" dirty="0" smtClean="0"/>
            </a:br>
            <a:endParaRPr lang="ru-RU" dirty="0"/>
          </a:p>
        </p:txBody>
      </p:sp>
      <p:pic>
        <p:nvPicPr>
          <p:cNvPr id="9" name="Picture 2" descr="http://isa-baizakov.psu.kz/123.png"/>
          <p:cNvPicPr>
            <a:picLocks noChangeAspect="1" noChangeArrowheads="1"/>
          </p:cNvPicPr>
          <p:nvPr/>
        </p:nvPicPr>
        <p:blipFill>
          <a:blip r:embed="rId6" cstate="print"/>
          <a:srcRect/>
          <a:stretch>
            <a:fillRect/>
          </a:stretch>
        </p:blipFill>
        <p:spPr bwMode="auto">
          <a:xfrm>
            <a:off x="5148064" y="2060848"/>
            <a:ext cx="3888432" cy="3600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www.uchportal.ru/_ld/529/632200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http://sazgen-sazy.kz/cms/uploads/file_1295254696_983083055.jpg"/>
          <p:cNvPicPr>
            <a:picLocks noChangeAspect="1" noChangeArrowheads="1"/>
          </p:cNvPicPr>
          <p:nvPr/>
        </p:nvPicPr>
        <p:blipFill>
          <a:blip r:embed="rId3" cstate="print"/>
          <a:srcRect/>
          <a:stretch>
            <a:fillRect/>
          </a:stretch>
        </p:blipFill>
        <p:spPr bwMode="auto">
          <a:xfrm>
            <a:off x="0" y="4797152"/>
            <a:ext cx="1691680" cy="2060848"/>
          </a:xfrm>
          <a:prstGeom prst="rect">
            <a:avLst/>
          </a:prstGeom>
          <a:ln>
            <a:noFill/>
          </a:ln>
          <a:effectLst>
            <a:softEdge rad="112500"/>
          </a:effectLst>
        </p:spPr>
      </p:pic>
      <p:pic>
        <p:nvPicPr>
          <p:cNvPr id="6" name="Picture 4" descr="http://files.mangystau.gov.kz/uploads/images/1300271238_pe08513aa__caed40a252540ff00d3ae3a2cf320371.jpg"/>
          <p:cNvPicPr>
            <a:picLocks noChangeAspect="1" noChangeArrowheads="1"/>
          </p:cNvPicPr>
          <p:nvPr/>
        </p:nvPicPr>
        <p:blipFill>
          <a:blip r:embed="rId4" cstate="print"/>
          <a:srcRect/>
          <a:stretch>
            <a:fillRect/>
          </a:stretch>
        </p:blipFill>
        <p:spPr bwMode="auto">
          <a:xfrm>
            <a:off x="7172672" y="152400"/>
            <a:ext cx="2123728" cy="1484784"/>
          </a:xfrm>
          <a:prstGeom prst="rect">
            <a:avLst/>
          </a:prstGeom>
          <a:ln>
            <a:noFill/>
          </a:ln>
          <a:effectLst>
            <a:softEdge rad="112500"/>
          </a:effectLst>
        </p:spPr>
      </p:pic>
      <p:pic>
        <p:nvPicPr>
          <p:cNvPr id="7" name="Picture 8" descr="http://eomi.ru/img/plucked/dombra_1.jpg"/>
          <p:cNvPicPr>
            <a:picLocks noChangeAspect="1" noChangeArrowheads="1"/>
          </p:cNvPicPr>
          <p:nvPr/>
        </p:nvPicPr>
        <p:blipFill>
          <a:blip r:embed="rId5" cstate="print"/>
          <a:srcRect/>
          <a:stretch>
            <a:fillRect/>
          </a:stretch>
        </p:blipFill>
        <p:spPr bwMode="auto">
          <a:xfrm>
            <a:off x="4644008" y="5373216"/>
            <a:ext cx="4499992" cy="1484784"/>
          </a:xfrm>
          <a:prstGeom prst="rect">
            <a:avLst/>
          </a:prstGeom>
          <a:ln>
            <a:noFill/>
          </a:ln>
          <a:effectLst>
            <a:softEdge rad="112500"/>
          </a:effectLst>
        </p:spPr>
      </p:pic>
      <p:sp>
        <p:nvSpPr>
          <p:cNvPr id="10" name="Прямоугольник 9"/>
          <p:cNvSpPr/>
          <p:nvPr/>
        </p:nvSpPr>
        <p:spPr>
          <a:xfrm>
            <a:off x="3275856" y="260648"/>
            <a:ext cx="3168352" cy="369332"/>
          </a:xfrm>
          <a:prstGeom prst="rect">
            <a:avLst/>
          </a:prstGeom>
        </p:spPr>
        <p:txBody>
          <a:bodyPr wrap="square">
            <a:spAutoFit/>
          </a:bodyPr>
          <a:lstStyle/>
          <a:p>
            <a:r>
              <a:rPr lang="ru-RU" b="1" dirty="0" smtClean="0">
                <a:latin typeface="Monotype Corsiva" pitchFamily="66" charset="0"/>
              </a:rPr>
              <a:t>ИСА   ТУРАЛЫ</a:t>
            </a:r>
            <a:endParaRPr lang="ru-RU" dirty="0">
              <a:latin typeface="Monotype Corsiva" pitchFamily="66" charset="0"/>
            </a:endParaRPr>
          </a:p>
        </p:txBody>
      </p:sp>
      <p:sp>
        <p:nvSpPr>
          <p:cNvPr id="11" name="Прямоугольник 10"/>
          <p:cNvSpPr/>
          <p:nvPr/>
        </p:nvSpPr>
        <p:spPr>
          <a:xfrm>
            <a:off x="539552" y="2996952"/>
            <a:ext cx="3312368" cy="954107"/>
          </a:xfrm>
          <a:prstGeom prst="rect">
            <a:avLst/>
          </a:prstGeom>
        </p:spPr>
        <p:txBody>
          <a:bodyPr wrap="square">
            <a:spAutoFit/>
          </a:bodyPr>
          <a:lstStyle/>
          <a:p>
            <a:r>
              <a:rPr lang="ru-RU" sz="1400" dirty="0" err="1" smtClean="0"/>
              <a:t>Иса</a:t>
            </a:r>
            <a:r>
              <a:rPr lang="ru-RU" sz="1400" dirty="0" smtClean="0"/>
              <a:t> </a:t>
            </a:r>
            <a:r>
              <a:rPr lang="ru-RU" sz="1400" dirty="0" err="1" smtClean="0"/>
              <a:t>желпініп</a:t>
            </a:r>
            <a:r>
              <a:rPr lang="ru-RU" sz="1400" dirty="0" smtClean="0"/>
              <a:t>, </a:t>
            </a:r>
            <a:r>
              <a:rPr lang="ru-RU" sz="1400" dirty="0" err="1" smtClean="0"/>
              <a:t>үзілмей соққан сар</a:t>
            </a:r>
            <a:r>
              <a:rPr lang="ru-RU" sz="1400" dirty="0" smtClean="0"/>
              <a:t> </a:t>
            </a:r>
            <a:r>
              <a:rPr lang="ru-RU" sz="1400" dirty="0" err="1" smtClean="0"/>
              <a:t>даланың желі</a:t>
            </a:r>
            <a:r>
              <a:rPr lang="ru-RU" sz="1400" dirty="0" smtClean="0"/>
              <a:t> </a:t>
            </a:r>
            <a:r>
              <a:rPr lang="ru-RU" sz="1400" dirty="0" err="1" smtClean="0"/>
              <a:t>сияқты, сол</a:t>
            </a:r>
            <a:r>
              <a:rPr lang="ru-RU" sz="1400" dirty="0" smtClean="0"/>
              <a:t> </a:t>
            </a:r>
            <a:r>
              <a:rPr lang="ru-RU" sz="1400" dirty="0" err="1" smtClean="0"/>
              <a:t>даладай</a:t>
            </a:r>
            <a:r>
              <a:rPr lang="ru-RU" sz="1400" dirty="0" smtClean="0"/>
              <a:t> </a:t>
            </a:r>
            <a:r>
              <a:rPr lang="ru-RU" sz="1400" dirty="0" err="1" smtClean="0"/>
              <a:t>кең, </a:t>
            </a:r>
            <a:r>
              <a:rPr lang="ru-RU" sz="1400" dirty="0" smtClean="0"/>
              <a:t>мол </a:t>
            </a:r>
            <a:r>
              <a:rPr lang="ru-RU" sz="1400" dirty="0" err="1" smtClean="0"/>
              <a:t>ақындықтың иесі</a:t>
            </a:r>
            <a:r>
              <a:rPr lang="ru-RU" sz="1400" dirty="0" smtClean="0"/>
              <a:t>.</a:t>
            </a:r>
          </a:p>
          <a:p>
            <a:r>
              <a:rPr lang="ru-RU" sz="1400" dirty="0" smtClean="0"/>
              <a:t>                               М</a:t>
            </a:r>
            <a:r>
              <a:rPr lang="en-US" sz="1400" dirty="0" smtClean="0"/>
              <a:t>.</a:t>
            </a:r>
            <a:r>
              <a:rPr lang="kk-KZ" sz="1400" dirty="0" smtClean="0"/>
              <a:t>Әуезов</a:t>
            </a:r>
            <a:r>
              <a:rPr lang="en-US" sz="1400" dirty="0" smtClean="0"/>
              <a:t>.</a:t>
            </a:r>
            <a:r>
              <a:rPr lang="ru-RU" sz="1400" dirty="0" smtClean="0"/>
              <a:t> </a:t>
            </a:r>
            <a:endParaRPr lang="ru-RU" sz="1400" dirty="0"/>
          </a:p>
        </p:txBody>
      </p:sp>
      <p:pic>
        <p:nvPicPr>
          <p:cNvPr id="36866" name="Picture 2" descr="http://isa-baizakov.psu.kz/auezov.jpg"/>
          <p:cNvPicPr>
            <a:picLocks noChangeAspect="1" noChangeArrowheads="1"/>
          </p:cNvPicPr>
          <p:nvPr/>
        </p:nvPicPr>
        <p:blipFill>
          <a:blip r:embed="rId6" cstate="print"/>
          <a:srcRect/>
          <a:stretch>
            <a:fillRect/>
          </a:stretch>
        </p:blipFill>
        <p:spPr bwMode="auto">
          <a:xfrm>
            <a:off x="323528" y="332656"/>
            <a:ext cx="3096344" cy="2808312"/>
          </a:xfrm>
          <a:prstGeom prst="ellipse">
            <a:avLst/>
          </a:prstGeom>
          <a:ln>
            <a:noFill/>
          </a:ln>
          <a:effectLst>
            <a:softEdge rad="112500"/>
          </a:effectLst>
        </p:spPr>
      </p:pic>
      <p:pic>
        <p:nvPicPr>
          <p:cNvPr id="36868" name="Picture 4" descr="http://isa-baizakov.psu.kz/alimbaev.jpg"/>
          <p:cNvPicPr>
            <a:picLocks noChangeAspect="1" noChangeArrowheads="1"/>
          </p:cNvPicPr>
          <p:nvPr/>
        </p:nvPicPr>
        <p:blipFill>
          <a:blip r:embed="rId7" cstate="print"/>
          <a:srcRect/>
          <a:stretch>
            <a:fillRect/>
          </a:stretch>
        </p:blipFill>
        <p:spPr bwMode="auto">
          <a:xfrm>
            <a:off x="4211960" y="692696"/>
            <a:ext cx="3240360" cy="2520280"/>
          </a:xfrm>
          <a:prstGeom prst="ellipse">
            <a:avLst/>
          </a:prstGeom>
          <a:ln>
            <a:noFill/>
          </a:ln>
          <a:effectLst>
            <a:softEdge rad="112500"/>
          </a:effectLst>
        </p:spPr>
      </p:pic>
      <p:sp>
        <p:nvSpPr>
          <p:cNvPr id="15" name="Прямоугольник 14"/>
          <p:cNvSpPr/>
          <p:nvPr/>
        </p:nvSpPr>
        <p:spPr>
          <a:xfrm>
            <a:off x="4716016" y="3212975"/>
            <a:ext cx="4176464" cy="1384995"/>
          </a:xfrm>
          <a:prstGeom prst="rect">
            <a:avLst/>
          </a:prstGeom>
        </p:spPr>
        <p:txBody>
          <a:bodyPr wrap="square">
            <a:spAutoFit/>
          </a:bodyPr>
          <a:lstStyle/>
          <a:p>
            <a:r>
              <a:rPr lang="ru-RU" sz="1400" dirty="0" err="1" smtClean="0"/>
              <a:t>Егер</a:t>
            </a:r>
            <a:r>
              <a:rPr lang="ru-RU" sz="1400" dirty="0" smtClean="0"/>
              <a:t> </a:t>
            </a:r>
            <a:r>
              <a:rPr lang="ru-RU" sz="1400" dirty="0" err="1" smtClean="0"/>
              <a:t>шынайы</a:t>
            </a:r>
            <a:r>
              <a:rPr lang="ru-RU" sz="1400" dirty="0" smtClean="0"/>
              <a:t> поэзия мен </a:t>
            </a:r>
            <a:r>
              <a:rPr lang="ru-RU" sz="1400" dirty="0" err="1" smtClean="0"/>
              <a:t>шын</a:t>
            </a:r>
            <a:r>
              <a:rPr lang="ru-RU" sz="1400" dirty="0" smtClean="0"/>
              <a:t> </a:t>
            </a:r>
            <a:r>
              <a:rPr lang="ru-RU" sz="1400" dirty="0" err="1" smtClean="0"/>
              <a:t>асыл</a:t>
            </a:r>
            <a:r>
              <a:rPr lang="ru-RU" sz="1400" dirty="0" smtClean="0"/>
              <a:t> </a:t>
            </a:r>
            <a:r>
              <a:rPr lang="ru-RU" sz="1400" dirty="0" err="1" smtClean="0"/>
              <a:t>өнер саласында</a:t>
            </a:r>
            <a:r>
              <a:rPr lang="ru-RU" sz="1400" dirty="0" smtClean="0"/>
              <a:t> </a:t>
            </a:r>
            <a:r>
              <a:rPr lang="ru-RU" sz="1400" dirty="0" err="1" smtClean="0"/>
              <a:t>қазақ халқының таланттылығын бір-ақ мысалмен</a:t>
            </a:r>
            <a:r>
              <a:rPr lang="ru-RU" sz="1400" dirty="0" smtClean="0"/>
              <a:t> </a:t>
            </a:r>
            <a:r>
              <a:rPr lang="ru-RU" sz="1400" dirty="0" err="1" smtClean="0"/>
              <a:t>дәлелдеу қажет болса</a:t>
            </a:r>
            <a:r>
              <a:rPr lang="ru-RU" sz="1400" dirty="0" smtClean="0"/>
              <a:t>, </a:t>
            </a:r>
            <a:r>
              <a:rPr lang="ru-RU" sz="1400" dirty="0" err="1" smtClean="0"/>
              <a:t>мен</a:t>
            </a:r>
            <a:r>
              <a:rPr lang="ru-RU" sz="1400" dirty="0" smtClean="0"/>
              <a:t> </a:t>
            </a:r>
            <a:r>
              <a:rPr lang="ru-RU" sz="1400" dirty="0" err="1" smtClean="0"/>
              <a:t>Иса</a:t>
            </a:r>
            <a:r>
              <a:rPr lang="ru-RU" sz="1400" dirty="0" smtClean="0"/>
              <a:t> </a:t>
            </a:r>
            <a:r>
              <a:rPr lang="ru-RU" sz="1400" dirty="0" err="1" smtClean="0"/>
              <a:t>есімін</a:t>
            </a:r>
            <a:r>
              <a:rPr lang="ru-RU" sz="1400" dirty="0" smtClean="0"/>
              <a:t> </a:t>
            </a:r>
            <a:r>
              <a:rPr lang="ru-RU" sz="1400" dirty="0" err="1" smtClean="0"/>
              <a:t>атап</a:t>
            </a:r>
            <a:r>
              <a:rPr lang="ru-RU" sz="1400" dirty="0" smtClean="0"/>
              <a:t>, </a:t>
            </a:r>
            <a:r>
              <a:rPr lang="ru-RU" sz="1400" dirty="0" err="1" smtClean="0"/>
              <a:t>бесаспап</a:t>
            </a:r>
            <a:r>
              <a:rPr lang="ru-RU" sz="1400" dirty="0" smtClean="0"/>
              <a:t> </a:t>
            </a:r>
            <a:r>
              <a:rPr lang="ru-RU" sz="1400" dirty="0" err="1" smtClean="0"/>
              <a:t>өнерпаздығын алға жаяр</a:t>
            </a:r>
            <a:r>
              <a:rPr lang="ru-RU" sz="1400" dirty="0" smtClean="0"/>
              <a:t> </a:t>
            </a:r>
            <a:r>
              <a:rPr lang="ru-RU" sz="1400" dirty="0" err="1" smtClean="0"/>
              <a:t>едім</a:t>
            </a:r>
            <a:r>
              <a:rPr lang="ru-RU" sz="1400" dirty="0" smtClean="0"/>
              <a:t>.</a:t>
            </a:r>
          </a:p>
          <a:p>
            <a:r>
              <a:rPr lang="kk-KZ" sz="1400" dirty="0" smtClean="0"/>
              <a:t>                  М</a:t>
            </a:r>
            <a:r>
              <a:rPr lang="en-US" sz="1400" dirty="0" smtClean="0"/>
              <a:t>.</a:t>
            </a:r>
            <a:r>
              <a:rPr lang="kk-KZ" sz="1400" dirty="0" smtClean="0"/>
              <a:t>Әлімбаев</a:t>
            </a:r>
            <a:endParaRPr lang="ru-RU" sz="1400" dirty="0"/>
          </a:p>
        </p:txBody>
      </p:sp>
      <p:pic>
        <p:nvPicPr>
          <p:cNvPr id="36870" name="Picture 6" descr="http://el.kz/upload/images/1365390175.3546.jpg"/>
          <p:cNvPicPr>
            <a:picLocks noChangeAspect="1" noChangeArrowheads="1"/>
          </p:cNvPicPr>
          <p:nvPr/>
        </p:nvPicPr>
        <p:blipFill>
          <a:blip r:embed="rId8" cstate="print"/>
          <a:srcRect/>
          <a:stretch>
            <a:fillRect/>
          </a:stretch>
        </p:blipFill>
        <p:spPr bwMode="auto">
          <a:xfrm>
            <a:off x="1547664" y="4005064"/>
            <a:ext cx="3240360" cy="2448272"/>
          </a:xfrm>
          <a:prstGeom prst="rect">
            <a:avLst/>
          </a:prstGeom>
          <a:ln>
            <a:noFill/>
          </a:ln>
          <a:effectLst>
            <a:softEdge rad="112500"/>
          </a:effectLst>
        </p:spPr>
      </p:pic>
      <p:sp>
        <p:nvSpPr>
          <p:cNvPr id="17" name="Прямоугольник 16"/>
          <p:cNvSpPr/>
          <p:nvPr/>
        </p:nvSpPr>
        <p:spPr>
          <a:xfrm>
            <a:off x="4788024" y="5157192"/>
            <a:ext cx="3096344" cy="1169551"/>
          </a:xfrm>
          <a:prstGeom prst="rect">
            <a:avLst/>
          </a:prstGeom>
        </p:spPr>
        <p:txBody>
          <a:bodyPr wrap="square">
            <a:spAutoFit/>
          </a:bodyPr>
          <a:lstStyle/>
          <a:p>
            <a:r>
              <a:rPr lang="ru-RU" sz="1400" dirty="0" err="1" smtClean="0"/>
              <a:t>Иса</a:t>
            </a:r>
            <a:r>
              <a:rPr lang="ru-RU" sz="1400" dirty="0" smtClean="0"/>
              <a:t> </a:t>
            </a:r>
            <a:r>
              <a:rPr lang="ru-RU" sz="1400" dirty="0" err="1" smtClean="0"/>
              <a:t>поэзиясы</a:t>
            </a:r>
            <a:r>
              <a:rPr lang="ru-RU" sz="1400" dirty="0" smtClean="0"/>
              <a:t> </a:t>
            </a:r>
            <a:r>
              <a:rPr lang="ru-RU" sz="1400" dirty="0" err="1" smtClean="0"/>
              <a:t>халқымыздың, әдебиетіміздің өшпейтін келелі</a:t>
            </a:r>
            <a:r>
              <a:rPr lang="ru-RU" sz="1400" dirty="0" smtClean="0"/>
              <a:t> </a:t>
            </a:r>
            <a:r>
              <a:rPr lang="ru-RU" sz="1400" dirty="0" err="1" smtClean="0"/>
              <a:t>асыл</a:t>
            </a:r>
            <a:r>
              <a:rPr lang="ru-RU" sz="1400" dirty="0" smtClean="0"/>
              <a:t> </a:t>
            </a:r>
            <a:r>
              <a:rPr lang="ru-RU" sz="1400" dirty="0" err="1" smtClean="0"/>
              <a:t>мұрасы.</a:t>
            </a:r>
            <a:endParaRPr lang="ru-RU" sz="1400" dirty="0" smtClean="0"/>
          </a:p>
          <a:p>
            <a:r>
              <a:rPr lang="ru-RU" sz="1400" dirty="0" smtClean="0"/>
              <a:t>                    Қ</a:t>
            </a:r>
            <a:r>
              <a:rPr lang="en-US" sz="1400" dirty="0" smtClean="0"/>
              <a:t>.</a:t>
            </a:r>
            <a:r>
              <a:rPr lang="kk-KZ" sz="1400" dirty="0" smtClean="0"/>
              <a:t>Бекхожин</a:t>
            </a:r>
            <a:r>
              <a:rPr lang="en-US" sz="1400" dirty="0" smtClean="0"/>
              <a:t>.</a:t>
            </a:r>
            <a:r>
              <a:rPr lang="ru-RU" sz="1400" dirty="0" smtClean="0"/>
              <a:t/>
            </a:r>
            <a:br>
              <a:rPr lang="ru-RU" sz="1400" dirty="0" smtClean="0"/>
            </a:br>
            <a:endParaRPr lang="ru-RU"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530</TotalTime>
  <Words>529</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PSU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library</dc:creator>
  <cp:lastModifiedBy>library</cp:lastModifiedBy>
  <cp:revision>54</cp:revision>
  <dcterms:created xsi:type="dcterms:W3CDTF">2015-10-20T07:22:58Z</dcterms:created>
  <dcterms:modified xsi:type="dcterms:W3CDTF">2015-12-09T12:04:03Z</dcterms:modified>
</cp:coreProperties>
</file>