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720" r:id="rId2"/>
  </p:sldMasterIdLst>
  <p:notesMasterIdLst>
    <p:notesMasterId r:id="rId19"/>
  </p:notesMasterIdLst>
  <p:sldIdLst>
    <p:sldId id="256" r:id="rId3"/>
    <p:sldId id="257" r:id="rId4"/>
    <p:sldId id="259" r:id="rId5"/>
    <p:sldId id="282" r:id="rId6"/>
    <p:sldId id="269" r:id="rId7"/>
    <p:sldId id="267" r:id="rId8"/>
    <p:sldId id="292" r:id="rId9"/>
    <p:sldId id="273" r:id="rId10"/>
    <p:sldId id="271" r:id="rId11"/>
    <p:sldId id="272" r:id="rId12"/>
    <p:sldId id="287" r:id="rId13"/>
    <p:sldId id="288" r:id="rId14"/>
    <p:sldId id="290" r:id="rId15"/>
    <p:sldId id="289" r:id="rId16"/>
    <p:sldId id="268" r:id="rId17"/>
    <p:sldId id="293"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03" autoAdjust="0"/>
    <p:restoredTop sz="94574" autoAdjust="0"/>
  </p:normalViewPr>
  <p:slideViewPr>
    <p:cSldViewPr>
      <p:cViewPr>
        <p:scale>
          <a:sx n="60" d="100"/>
          <a:sy n="60" d="100"/>
        </p:scale>
        <p:origin x="-1332" y="-924"/>
      </p:cViewPr>
      <p:guideLst>
        <p:guide orient="horz" pos="2160"/>
        <p:guide pos="2880"/>
      </p:guideLst>
    </p:cSldViewPr>
  </p:slideViewPr>
  <p:outlineViewPr>
    <p:cViewPr>
      <p:scale>
        <a:sx n="33" d="100"/>
        <a:sy n="33" d="100"/>
      </p:scale>
      <p:origin x="0" y="3350"/>
    </p:cViewPr>
  </p:outlineViewPr>
  <p:notesTextViewPr>
    <p:cViewPr>
      <p:scale>
        <a:sx n="100" d="100"/>
        <a:sy n="100" d="100"/>
      </p:scale>
      <p:origin x="0" y="0"/>
    </p:cViewPr>
  </p:notesTextViewPr>
  <p:sorterViewPr>
    <p:cViewPr>
      <p:scale>
        <a:sx n="66" d="100"/>
        <a:sy n="66" d="100"/>
      </p:scale>
      <p:origin x="0" y="32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DA3107-E7F4-444A-9DC6-E8756F1BA51E}" type="datetimeFigureOut">
              <a:rPr lang="ru-RU" smtClean="0"/>
              <a:pPr/>
              <a:t>13.03.2014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84DF32-3A0E-4BB7-B225-34AF308BBF59}"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A684DF32-3A0E-4BB7-B225-34AF308BBF59}" type="slidenum">
              <a:rPr lang="ru-RU" smtClean="0"/>
              <a:pPr/>
              <a:t>1</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99341560-63ED-43B3-B5B8-6ECC77512394}" type="datetimeFigureOut">
              <a:rPr lang="ru-RU" smtClean="0"/>
              <a:pPr/>
              <a:t>13.03.2014</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05BF9B11-5D86-443E-960B-055649763F79}"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9341560-63ED-43B3-B5B8-6ECC77512394}" type="datetimeFigureOut">
              <a:rPr lang="ru-RU" smtClean="0"/>
              <a:pPr/>
              <a:t>13.03.2014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5BF9B11-5D86-443E-960B-055649763F79}"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9341560-63ED-43B3-B5B8-6ECC77512394}" type="datetimeFigureOut">
              <a:rPr lang="ru-RU" smtClean="0"/>
              <a:pPr/>
              <a:t>13.03.2014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5BF9B11-5D86-443E-960B-055649763F79}"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99341560-63ED-43B3-B5B8-6ECC77512394}" type="datetimeFigureOut">
              <a:rPr lang="ru-RU" smtClean="0"/>
              <a:pPr/>
              <a:t>13.03.2014</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05BF9B11-5D86-443E-960B-055649763F79}"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9341560-63ED-43B3-B5B8-6ECC77512394}" type="datetimeFigureOut">
              <a:rPr lang="ru-RU" smtClean="0"/>
              <a:pPr/>
              <a:t>13.03.2014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5BF9B11-5D86-443E-960B-055649763F79}" type="slidenum">
              <a:rPr lang="ru-RU" smtClean="0"/>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99341560-63ED-43B3-B5B8-6ECC77512394}" type="datetimeFigureOut">
              <a:rPr lang="ru-RU" smtClean="0"/>
              <a:pPr/>
              <a:t>13.03.2014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5BF9B11-5D86-443E-960B-055649763F79}"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99341560-63ED-43B3-B5B8-6ECC77512394}" type="datetimeFigureOut">
              <a:rPr lang="ru-RU" smtClean="0"/>
              <a:pPr/>
              <a:t>13.03.2014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5BF9B11-5D86-443E-960B-055649763F79}" type="slidenum">
              <a:rPr lang="ru-RU" smtClean="0"/>
              <a:pPr/>
              <a:t>‹#›</a:t>
            </a:fld>
            <a:endParaRPr lang="ru-RU"/>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99341560-63ED-43B3-B5B8-6ECC77512394}" type="datetimeFigureOut">
              <a:rPr lang="ru-RU" smtClean="0"/>
              <a:pPr/>
              <a:t>13.03.2014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5BF9B11-5D86-443E-960B-055649763F79}" type="slidenum">
              <a:rPr lang="ru-RU" smtClean="0"/>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99341560-63ED-43B3-B5B8-6ECC77512394}" type="datetimeFigureOut">
              <a:rPr lang="ru-RU" smtClean="0"/>
              <a:pPr/>
              <a:t>13.03.2014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5BF9B11-5D86-443E-960B-055649763F79}" type="slidenum">
              <a:rPr lang="ru-RU" smtClean="0"/>
              <a:pPr/>
              <a:t>‹#›</a:t>
            </a:fld>
            <a:endParaRPr lang="ru-RU"/>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9341560-63ED-43B3-B5B8-6ECC77512394}" type="datetimeFigureOut">
              <a:rPr lang="ru-RU" smtClean="0"/>
              <a:pPr/>
              <a:t>13.03.2014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5BF9B11-5D86-443E-960B-055649763F79}" type="slidenum">
              <a:rPr lang="ru-RU" smtClean="0"/>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99341560-63ED-43B3-B5B8-6ECC77512394}" type="datetimeFigureOut">
              <a:rPr lang="ru-RU" smtClean="0"/>
              <a:pPr/>
              <a:t>13.03.2014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5BF9B11-5D86-443E-960B-055649763F79}"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9341560-63ED-43B3-B5B8-6ECC77512394}" type="datetimeFigureOut">
              <a:rPr lang="ru-RU" smtClean="0"/>
              <a:pPr/>
              <a:t>13.03.2014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5BF9B11-5D86-443E-960B-055649763F79}" type="slidenum">
              <a:rPr lang="ru-RU" smtClean="0"/>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99341560-63ED-43B3-B5B8-6ECC77512394}" type="datetimeFigureOut">
              <a:rPr lang="ru-RU" smtClean="0"/>
              <a:pPr/>
              <a:t>13.03.2014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05BF9B11-5D86-443E-960B-055649763F79}"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9341560-63ED-43B3-B5B8-6ECC77512394}" type="datetimeFigureOut">
              <a:rPr lang="ru-RU" smtClean="0"/>
              <a:pPr/>
              <a:t>13.03.2014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5BF9B11-5D86-443E-960B-055649763F79}" type="slidenum">
              <a:rPr lang="ru-RU" smtClean="0"/>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99341560-63ED-43B3-B5B8-6ECC77512394}" type="datetimeFigureOut">
              <a:rPr lang="ru-RU" smtClean="0"/>
              <a:pPr/>
              <a:t>13.03.2014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5BF9B11-5D86-443E-960B-055649763F79}"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99341560-63ED-43B3-B5B8-6ECC77512394}" type="datetimeFigureOut">
              <a:rPr lang="ru-RU" smtClean="0"/>
              <a:pPr/>
              <a:t>13.03.2014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5BF9B11-5D86-443E-960B-055649763F79}"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99341560-63ED-43B3-B5B8-6ECC77512394}" type="datetimeFigureOut">
              <a:rPr lang="ru-RU" smtClean="0"/>
              <a:pPr/>
              <a:t>13.03.2014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5BF9B11-5D86-443E-960B-055649763F79}"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99341560-63ED-43B3-B5B8-6ECC77512394}" type="datetimeFigureOut">
              <a:rPr lang="ru-RU" smtClean="0"/>
              <a:pPr/>
              <a:t>13.03.2014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05BF9B11-5D86-443E-960B-055649763F79}"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99341560-63ED-43B3-B5B8-6ECC77512394}" type="datetimeFigureOut">
              <a:rPr lang="ru-RU" smtClean="0"/>
              <a:pPr/>
              <a:t>13.03.2014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05BF9B11-5D86-443E-960B-055649763F79}"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9341560-63ED-43B3-B5B8-6ECC77512394}" type="datetimeFigureOut">
              <a:rPr lang="ru-RU" smtClean="0"/>
              <a:pPr/>
              <a:t>13.03.2014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5BF9B11-5D86-443E-960B-055649763F79}"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99341560-63ED-43B3-B5B8-6ECC77512394}" type="datetimeFigureOut">
              <a:rPr lang="ru-RU" smtClean="0"/>
              <a:pPr/>
              <a:t>13.03.2014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5BF9B11-5D86-443E-960B-055649763F79}"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99341560-63ED-43B3-B5B8-6ECC77512394}" type="datetimeFigureOut">
              <a:rPr lang="ru-RU" smtClean="0"/>
              <a:pPr/>
              <a:t>13.03.2014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05BF9B11-5D86-443E-960B-055649763F79}"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9341560-63ED-43B3-B5B8-6ECC77512394}" type="datetimeFigureOut">
              <a:rPr lang="ru-RU" smtClean="0"/>
              <a:pPr/>
              <a:t>13.03.2014</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5BF9B11-5D86-443E-960B-055649763F79}"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9341560-63ED-43B3-B5B8-6ECC77512394}" type="datetimeFigureOut">
              <a:rPr lang="ru-RU" smtClean="0"/>
              <a:pPr/>
              <a:t>13.03.2014</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5BF9B11-5D86-443E-960B-055649763F79}"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kk.wikipedia.org/wiki/1934" TargetMode="External"/><Relationship Id="rId2" Type="http://schemas.openxmlformats.org/officeDocument/2006/relationships/hyperlink" Target="http://kk.wikipedia.org/wiki/%D2%9A%D0%B0%D0%B7%D0%B0%D2%9B%D1%81%D1%82%D0%B0%D0%BD_%D0%96%D0%B0%D0%B7%D1%83%D1%88%D1%8B%D0%BB%D0%B0%D1%80_%D0%9E%D0%B4%D0%B0%D2%93%D1%8B" TargetMode="Externa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27584" y="836712"/>
            <a:ext cx="7851648" cy="3209528"/>
          </a:xfrm>
        </p:spPr>
        <p:txBody>
          <a:bodyPr>
            <a:noAutofit/>
          </a:bodyPr>
          <a:lstStyle/>
          <a:p>
            <a:pPr algn="ctr"/>
            <a:r>
              <a:rPr lang="kk-KZ" sz="9600" dirty="0" smtClean="0">
                <a:solidFill>
                  <a:schemeClr val="tx1">
                    <a:lumMod val="95000"/>
                  </a:schemeClr>
                </a:solidFill>
                <a:latin typeface="Times New Roman" pitchFamily="18" charset="0"/>
                <a:cs typeface="Times New Roman" pitchFamily="18" charset="0"/>
              </a:rPr>
              <a:t>Қазақ әдебиеті </a:t>
            </a:r>
            <a:endParaRPr lang="ru-RU" sz="9600" dirty="0">
              <a:solidFill>
                <a:schemeClr val="tx1">
                  <a:lumMod val="9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520216_2128341689_1.jpg"/>
          <p:cNvPicPr>
            <a:picLocks noGrp="1" noChangeAspect="1"/>
          </p:cNvPicPr>
          <p:nvPr>
            <p:ph idx="4294967295"/>
          </p:nvPr>
        </p:nvPicPr>
        <p:blipFill>
          <a:blip r:embed="rId2" cstate="print"/>
          <a:stretch>
            <a:fillRect/>
          </a:stretch>
        </p:blipFill>
        <p:spPr>
          <a:xfrm>
            <a:off x="539552" y="1268760"/>
            <a:ext cx="8208962" cy="4897437"/>
          </a:xfrm>
          <a:ln cmpd="tri">
            <a:solidFill>
              <a:schemeClr val="tx2"/>
            </a:solidFill>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sz="half" idx="1"/>
          </p:nvPr>
        </p:nvSpPr>
        <p:spPr>
          <a:xfrm>
            <a:off x="4572000" y="1676400"/>
            <a:ext cx="4114800" cy="4128864"/>
          </a:xfrm>
        </p:spPr>
        <p:txBody>
          <a:bodyPr>
            <a:normAutofit fontScale="77500" lnSpcReduction="20000"/>
          </a:bodyPr>
          <a:lstStyle/>
          <a:p>
            <a:pPr algn="just">
              <a:buNone/>
            </a:pPr>
            <a:r>
              <a:rPr lang="en-US" dirty="0" smtClean="0">
                <a:solidFill>
                  <a:schemeClr val="accent1"/>
                </a:solidFill>
                <a:latin typeface="Times New Roman" pitchFamily="18" charset="0"/>
                <a:cs typeface="Times New Roman" pitchFamily="18" charset="0"/>
              </a:rPr>
              <a:t>    </a:t>
            </a:r>
            <a:r>
              <a:rPr lang="kk-KZ" dirty="0" smtClean="0">
                <a:solidFill>
                  <a:schemeClr val="accent1"/>
                </a:solidFill>
                <a:latin typeface="Times New Roman" pitchFamily="18" charset="0"/>
                <a:cs typeface="Times New Roman" pitchFamily="18" charset="0"/>
              </a:rPr>
              <a:t> “Қазақ  әдебиті” туралы айтқанда, ең алдымен, қазақ деген соз есіме түседі.    </a:t>
            </a:r>
          </a:p>
          <a:p>
            <a:pPr algn="just">
              <a:buNone/>
            </a:pPr>
            <a:r>
              <a:rPr lang="kk-KZ" dirty="0" smtClean="0">
                <a:solidFill>
                  <a:schemeClr val="accent1"/>
                </a:solidFill>
                <a:latin typeface="Times New Roman" pitchFamily="18" charset="0"/>
                <a:cs typeface="Times New Roman" pitchFamily="18" charset="0"/>
              </a:rPr>
              <a:t>     “Қазақ” мен үшін ең қасиетті сөз, менің махаббатым деп айтуға болады. Екінші сөз – әдебиет. Мен жазушы болуды бала кезімде армандағам. Сол арманыма жеттім деп ойлаймын.</a:t>
            </a:r>
            <a:endParaRPr lang="en-US" dirty="0" smtClean="0">
              <a:solidFill>
                <a:schemeClr val="accent1"/>
              </a:solidFill>
              <a:latin typeface="Times New Roman" pitchFamily="18" charset="0"/>
              <a:cs typeface="Times New Roman" pitchFamily="18" charset="0"/>
            </a:endParaRPr>
          </a:p>
          <a:p>
            <a:pPr algn="just"/>
            <a:endParaRPr lang="kk-KZ" dirty="0" smtClean="0">
              <a:solidFill>
                <a:schemeClr val="accent1"/>
              </a:solidFill>
              <a:latin typeface="Times New Roman" pitchFamily="18" charset="0"/>
              <a:cs typeface="Times New Roman" pitchFamily="18" charset="0"/>
            </a:endParaRPr>
          </a:p>
          <a:p>
            <a:pPr algn="just">
              <a:buNone/>
            </a:pPr>
            <a:r>
              <a:rPr lang="en-US" b="1" dirty="0" smtClean="0">
                <a:solidFill>
                  <a:schemeClr val="accent1"/>
                </a:solidFill>
                <a:latin typeface="Times New Roman" pitchFamily="18" charset="0"/>
                <a:cs typeface="Times New Roman" pitchFamily="18" charset="0"/>
              </a:rPr>
              <a:t>                            </a:t>
            </a:r>
            <a:r>
              <a:rPr lang="kk-KZ" b="1" dirty="0" smtClean="0">
                <a:solidFill>
                  <a:schemeClr val="accent1"/>
                </a:solidFill>
                <a:latin typeface="Times New Roman" pitchFamily="18" charset="0"/>
                <a:cs typeface="Times New Roman" pitchFamily="18" charset="0"/>
              </a:rPr>
              <a:t> Әкім Тарази  </a:t>
            </a:r>
          </a:p>
        </p:txBody>
      </p:sp>
      <p:pic>
        <p:nvPicPr>
          <p:cNvPr id="6" name="Содержимое 5" descr="D:\Documents\library\Desktop\350385_1623029968______________________.jpg"/>
          <p:cNvPicPr>
            <a:picLocks/>
          </p:cNvPicPr>
          <p:nvPr/>
        </p:nvPicPr>
        <p:blipFill>
          <a:blip r:embed="rId2" cstate="print"/>
          <a:srcRect/>
          <a:stretch>
            <a:fillRect/>
          </a:stretch>
        </p:blipFill>
        <p:spPr bwMode="auto">
          <a:xfrm>
            <a:off x="683568" y="1124744"/>
            <a:ext cx="3456384" cy="4680520"/>
          </a:xfrm>
          <a:prstGeom prst="rect">
            <a:avLst/>
          </a:prstGeom>
          <a:noFill/>
          <a:ln w="9525" cmpd="thinThick">
            <a:solidFill>
              <a:schemeClr val="tx2"/>
            </a:solid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p:txBody>
          <a:bodyPr/>
          <a:lstStyle/>
          <a:p>
            <a:endParaRPr lang="ru-RU" dirty="0"/>
          </a:p>
        </p:txBody>
      </p:sp>
      <p:sp>
        <p:nvSpPr>
          <p:cNvPr id="4" name="Содержимое 3"/>
          <p:cNvSpPr>
            <a:spLocks noGrp="1"/>
          </p:cNvSpPr>
          <p:nvPr>
            <p:ph idx="1"/>
          </p:nvPr>
        </p:nvSpPr>
        <p:spPr>
          <a:xfrm>
            <a:off x="4283968" y="1676400"/>
            <a:ext cx="4402832" cy="3912840"/>
          </a:xfrm>
        </p:spPr>
        <p:txBody>
          <a:bodyPr>
            <a:normAutofit fontScale="77500" lnSpcReduction="20000"/>
          </a:bodyPr>
          <a:lstStyle/>
          <a:p>
            <a:pPr>
              <a:buNone/>
            </a:pPr>
            <a:r>
              <a:rPr lang="en-US" dirty="0" smtClean="0">
                <a:solidFill>
                  <a:schemeClr val="accent1"/>
                </a:solidFill>
                <a:latin typeface="Times New Roman" pitchFamily="18" charset="0"/>
                <a:cs typeface="Times New Roman" pitchFamily="18" charset="0"/>
              </a:rPr>
              <a:t>     </a:t>
            </a:r>
            <a:r>
              <a:rPr lang="kk-KZ" dirty="0" smtClean="0">
                <a:solidFill>
                  <a:schemeClr val="accent1"/>
                </a:solidFill>
                <a:latin typeface="Times New Roman" pitchFamily="18" charset="0"/>
                <a:cs typeface="Times New Roman" pitchFamily="18" charset="0"/>
              </a:rPr>
              <a:t>“Қазақ әдебиеті” газеті ең жақсы көретін, жаныма жақын басылымдарымның бірі. Біз және құрдаспыз. “Қазақ әдебиеті” жылдың басында сексен жасқа келіп отырса, менің осы жылдың аяғында сексенге келмек ойым. Бұл басылымды көп жылдан бері, тұрақты түрде жазылып оқимын. </a:t>
            </a:r>
            <a:endParaRPr lang="en-US" dirty="0" smtClean="0">
              <a:solidFill>
                <a:schemeClr val="accent1"/>
              </a:solidFill>
              <a:latin typeface="Times New Roman" pitchFamily="18" charset="0"/>
              <a:cs typeface="Times New Roman" pitchFamily="18" charset="0"/>
            </a:endParaRPr>
          </a:p>
          <a:p>
            <a:pPr>
              <a:buNone/>
            </a:pPr>
            <a:endParaRPr lang="kk-KZ" dirty="0" smtClean="0">
              <a:solidFill>
                <a:schemeClr val="accent1"/>
              </a:solidFill>
              <a:latin typeface="Times New Roman" pitchFamily="18" charset="0"/>
              <a:cs typeface="Times New Roman" pitchFamily="18" charset="0"/>
            </a:endParaRPr>
          </a:p>
          <a:p>
            <a:pPr algn="ctr">
              <a:buNone/>
            </a:pPr>
            <a:r>
              <a:rPr lang="en-US" b="1" dirty="0" smtClean="0">
                <a:solidFill>
                  <a:schemeClr val="accent1"/>
                </a:solidFill>
                <a:latin typeface="Times New Roman" pitchFamily="18" charset="0"/>
                <a:cs typeface="Times New Roman" pitchFamily="18" charset="0"/>
              </a:rPr>
              <a:t>                        </a:t>
            </a:r>
            <a:r>
              <a:rPr lang="kk-KZ" b="1" dirty="0" smtClean="0">
                <a:solidFill>
                  <a:schemeClr val="accent1"/>
                </a:solidFill>
                <a:latin typeface="Times New Roman" pitchFamily="18" charset="0"/>
                <a:cs typeface="Times New Roman" pitchFamily="18" charset="0"/>
              </a:rPr>
              <a:t>Герольд Бельгер.  </a:t>
            </a:r>
            <a:endParaRPr lang="ru-RU" b="1" dirty="0" smtClean="0">
              <a:solidFill>
                <a:schemeClr val="accent1"/>
              </a:solidFill>
              <a:latin typeface="Times New Roman" pitchFamily="18" charset="0"/>
              <a:cs typeface="Times New Roman" pitchFamily="18" charset="0"/>
            </a:endParaRPr>
          </a:p>
          <a:p>
            <a:endParaRPr lang="ru-RU" dirty="0"/>
          </a:p>
        </p:txBody>
      </p:sp>
      <p:pic>
        <p:nvPicPr>
          <p:cNvPr id="5" name="Содержимое 7" descr="http://writers.kz/medialibrary/images/349968_2058109799______________________________.jpg"/>
          <p:cNvPicPr>
            <a:picLocks noGrp="1"/>
          </p:cNvPicPr>
          <p:nvPr>
            <p:ph sz="half" idx="2"/>
          </p:nvPr>
        </p:nvPicPr>
        <p:blipFill>
          <a:blip r:embed="rId2" cstate="print"/>
          <a:srcRect/>
          <a:stretch>
            <a:fillRect/>
          </a:stretch>
        </p:blipFill>
        <p:spPr bwMode="auto">
          <a:xfrm>
            <a:off x="539552" y="1124744"/>
            <a:ext cx="3672408" cy="5256584"/>
          </a:xfrm>
          <a:prstGeom prst="rect">
            <a:avLst/>
          </a:prstGeom>
          <a:noFill/>
          <a:ln w="9525" cmpd="thinThick">
            <a:solidFill>
              <a:schemeClr val="tx2"/>
            </a:solid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Содержимое 3"/>
          <p:cNvSpPr>
            <a:spLocks noGrp="1"/>
          </p:cNvSpPr>
          <p:nvPr>
            <p:ph sz="half" idx="1"/>
          </p:nvPr>
        </p:nvSpPr>
        <p:spPr>
          <a:xfrm>
            <a:off x="4644008" y="1268760"/>
            <a:ext cx="4248472" cy="4896544"/>
          </a:xfrm>
        </p:spPr>
        <p:txBody>
          <a:bodyPr>
            <a:noAutofit/>
          </a:bodyPr>
          <a:lstStyle/>
          <a:p>
            <a:pPr algn="just">
              <a:buNone/>
            </a:pPr>
            <a:r>
              <a:rPr lang="en-US" sz="1600" dirty="0" smtClean="0">
                <a:solidFill>
                  <a:schemeClr val="tx2"/>
                </a:solidFill>
                <a:latin typeface="Times New Roman" pitchFamily="18" charset="0"/>
                <a:cs typeface="Times New Roman" pitchFamily="18" charset="0"/>
              </a:rPr>
              <a:t>    </a:t>
            </a:r>
            <a:r>
              <a:rPr lang="kk-KZ" sz="1600" dirty="0" smtClean="0">
                <a:solidFill>
                  <a:schemeClr val="tx2"/>
                </a:solidFill>
                <a:latin typeface="Times New Roman" pitchFamily="18" charset="0"/>
                <a:cs typeface="Times New Roman" pitchFamily="18" charset="0"/>
              </a:rPr>
              <a:t>   “</a:t>
            </a:r>
            <a:r>
              <a:rPr lang="kk-KZ" sz="1600" dirty="0" smtClean="0">
                <a:solidFill>
                  <a:schemeClr val="accent1"/>
                </a:solidFill>
                <a:latin typeface="Times New Roman" pitchFamily="18" charset="0"/>
                <a:cs typeface="Times New Roman" pitchFamily="18" charset="0"/>
              </a:rPr>
              <a:t>Қазақ әдебиеті” – 80 жыл жасаған жарқың, жалпы халықтық басылым. Шынтуайтында ақылмен басылым әрқашан да туған халқымызға деген жанашырлықтың көрінісі болып келеді. Әр қаламгерді қайраткер болуға ұдайы шақырып отыратыны көңілді көншітіп, риясыз мерейімізді өсіреді. Туған әдебиетімізді жан- жақты дамытуға ұдайы ұмтылып, қаламгерлер мен сыншыларға қозғау салуға тырысып отратыны да ризашылығымызды тудырады.Жанр-жанрымызды әр тараптан қөріктендіруге, әрқашан мандайымыздың терін куні-туні төгіп, асыл мұра боп  қалатын жана туындыларды жарыса жасауға борышты өкенімізді ұмытпайық. Соның бәріне мұрындық болатың, қаламгер атаулының басын қосып отыратын басылымның ғұмыры ұзақ больсын !</a:t>
            </a:r>
          </a:p>
          <a:p>
            <a:pPr algn="just">
              <a:buNone/>
            </a:pPr>
            <a:r>
              <a:rPr lang="en-US" sz="1600" dirty="0" smtClean="0">
                <a:solidFill>
                  <a:schemeClr val="accent1"/>
                </a:solidFill>
                <a:latin typeface="Times New Roman" pitchFamily="18" charset="0"/>
                <a:cs typeface="Times New Roman" pitchFamily="18" charset="0"/>
              </a:rPr>
              <a:t>                                            </a:t>
            </a:r>
            <a:r>
              <a:rPr lang="kk-KZ" sz="1600" b="1" dirty="0" smtClean="0">
                <a:solidFill>
                  <a:schemeClr val="accent1"/>
                </a:solidFill>
                <a:latin typeface="Times New Roman" pitchFamily="18" charset="0"/>
                <a:cs typeface="Times New Roman" pitchFamily="18" charset="0"/>
              </a:rPr>
              <a:t>Мұзафар Әлімбаев.    </a:t>
            </a:r>
            <a:endParaRPr lang="ru-RU" sz="1600" b="1" dirty="0"/>
          </a:p>
        </p:txBody>
      </p:sp>
      <p:pic>
        <p:nvPicPr>
          <p:cNvPr id="5" name="Picture 2" descr="D:\Documents\library\Desktop\Бахтыгуль\getImage.jpg"/>
          <p:cNvPicPr>
            <a:picLocks noGrp="1" noChangeAspect="1" noChangeArrowheads="1"/>
          </p:cNvPicPr>
          <p:nvPr>
            <p:ph sz="half" idx="2"/>
          </p:nvPr>
        </p:nvPicPr>
        <p:blipFill>
          <a:blip r:embed="rId2" cstate="print"/>
          <a:srcRect/>
          <a:stretch>
            <a:fillRect/>
          </a:stretch>
        </p:blipFill>
        <p:spPr bwMode="auto">
          <a:xfrm>
            <a:off x="539552" y="1052736"/>
            <a:ext cx="3990142" cy="5112568"/>
          </a:xfrm>
          <a:prstGeom prst="rect">
            <a:avLst/>
          </a:prstGeom>
          <a:noFill/>
          <a:ln cmpd="thinThick">
            <a:solidFill>
              <a:schemeClr val="accent1"/>
            </a:solidFill>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6" descr="D:\Documents\library\Desktop\349943_1607796836____________________________________.jpg"/>
          <p:cNvPicPr>
            <a:picLocks noGrp="1"/>
          </p:cNvPicPr>
          <p:nvPr>
            <p:ph sz="half" idx="2"/>
          </p:nvPr>
        </p:nvPicPr>
        <p:blipFill>
          <a:blip r:embed="rId2" cstate="print"/>
          <a:srcRect/>
          <a:stretch>
            <a:fillRect/>
          </a:stretch>
        </p:blipFill>
        <p:spPr bwMode="auto">
          <a:xfrm>
            <a:off x="683568" y="1052736"/>
            <a:ext cx="3456384" cy="5040560"/>
          </a:xfrm>
          <a:prstGeom prst="rect">
            <a:avLst/>
          </a:prstGeom>
          <a:noFill/>
          <a:ln w="9525" cmpd="thinThick">
            <a:solidFill>
              <a:schemeClr val="tx2"/>
            </a:solidFill>
            <a:miter lim="800000"/>
            <a:headEnd/>
            <a:tailEnd/>
          </a:ln>
        </p:spPr>
      </p:pic>
      <p:sp>
        <p:nvSpPr>
          <p:cNvPr id="7" name="Содержимое 6"/>
          <p:cNvSpPr>
            <a:spLocks noGrp="1"/>
          </p:cNvSpPr>
          <p:nvPr>
            <p:ph sz="half" idx="1"/>
          </p:nvPr>
        </p:nvSpPr>
        <p:spPr>
          <a:xfrm>
            <a:off x="4067944" y="1196752"/>
            <a:ext cx="4618856" cy="5040560"/>
          </a:xfrm>
        </p:spPr>
        <p:txBody>
          <a:bodyPr>
            <a:normAutofit fontScale="62500" lnSpcReduction="20000"/>
          </a:bodyPr>
          <a:lstStyle/>
          <a:p>
            <a:pPr algn="just">
              <a:buNone/>
            </a:pPr>
            <a:r>
              <a:rPr lang="en-US" dirty="0" smtClean="0">
                <a:solidFill>
                  <a:schemeClr val="accent1"/>
                </a:solidFill>
                <a:latin typeface="Times New Roman" pitchFamily="18" charset="0"/>
                <a:cs typeface="Times New Roman" pitchFamily="18" charset="0"/>
              </a:rPr>
              <a:t>    </a:t>
            </a:r>
            <a:r>
              <a:rPr lang="kk-KZ" dirty="0" smtClean="0">
                <a:solidFill>
                  <a:schemeClr val="accent1"/>
                </a:solidFill>
                <a:latin typeface="Times New Roman" pitchFamily="18" charset="0"/>
                <a:cs typeface="Times New Roman" pitchFamily="18" charset="0"/>
              </a:rPr>
              <a:t>“Қазақ әдебиеті” газетін бұрыннан оқимыз. Сексен жасқа аман-есен жеткені, ошақ өтін өшірмей отырғаны қөніл куантады. Өйткені, бұл мәдениет саласынды ең бірінші орында тұратын газет. Халыққа өте қажет басылым. Әсіресе, қазіргідей дамып бара жатқан заманда, мәдениетте жағымды жаналықтар көбейіп  жатқан уақытта ерекше қажет.</a:t>
            </a:r>
          </a:p>
          <a:p>
            <a:pPr algn="just">
              <a:buNone/>
            </a:pPr>
            <a:r>
              <a:rPr lang="en-US" dirty="0" smtClean="0">
                <a:solidFill>
                  <a:schemeClr val="accent1"/>
                </a:solidFill>
                <a:latin typeface="Times New Roman" pitchFamily="18" charset="0"/>
                <a:cs typeface="Times New Roman" pitchFamily="18" charset="0"/>
              </a:rPr>
              <a:t>     </a:t>
            </a:r>
            <a:r>
              <a:rPr lang="kk-KZ" dirty="0" smtClean="0">
                <a:solidFill>
                  <a:schemeClr val="accent1"/>
                </a:solidFill>
                <a:latin typeface="Times New Roman" pitchFamily="18" charset="0"/>
                <a:cs typeface="Times New Roman" pitchFamily="18" charset="0"/>
              </a:rPr>
              <a:t>Сексен – аз жаз емес. Адам уақыт өткен сайын қартаяды, ал мәдениетпен әдебиеттің басылымы уақыт өткен сайын жасарып, толыса түсуі тиіс.</a:t>
            </a:r>
          </a:p>
          <a:p>
            <a:pPr algn="just">
              <a:buNone/>
            </a:pPr>
            <a:r>
              <a:rPr lang="en-US" dirty="0" smtClean="0">
                <a:solidFill>
                  <a:schemeClr val="accent1"/>
                </a:solidFill>
                <a:latin typeface="Times New Roman" pitchFamily="18" charset="0"/>
                <a:cs typeface="Times New Roman" pitchFamily="18" charset="0"/>
              </a:rPr>
              <a:t>     </a:t>
            </a:r>
            <a:r>
              <a:rPr lang="kk-KZ" dirty="0" smtClean="0">
                <a:solidFill>
                  <a:schemeClr val="accent1"/>
                </a:solidFill>
                <a:latin typeface="Times New Roman" pitchFamily="18" charset="0"/>
                <a:cs typeface="Times New Roman" pitchFamily="18" charset="0"/>
              </a:rPr>
              <a:t>Газет ұжымына соны тілеймін. Қаламдары ұштала берсін. </a:t>
            </a:r>
          </a:p>
          <a:p>
            <a:pPr algn="just">
              <a:buNone/>
            </a:pPr>
            <a:r>
              <a:rPr lang="en-US" dirty="0" smtClean="0">
                <a:solidFill>
                  <a:schemeClr val="accent1"/>
                </a:solidFill>
                <a:latin typeface="Times New Roman" pitchFamily="18" charset="0"/>
                <a:cs typeface="Times New Roman" pitchFamily="18" charset="0"/>
              </a:rPr>
              <a:t>                              </a:t>
            </a:r>
          </a:p>
          <a:p>
            <a:pPr algn="just">
              <a:buNone/>
            </a:pPr>
            <a:r>
              <a:rPr lang="en-US" b="1" dirty="0" smtClean="0">
                <a:solidFill>
                  <a:schemeClr val="accent1"/>
                </a:solidFill>
                <a:latin typeface="Times New Roman" pitchFamily="18" charset="0"/>
                <a:cs typeface="Times New Roman" pitchFamily="18" charset="0"/>
              </a:rPr>
              <a:t>      </a:t>
            </a:r>
            <a:r>
              <a:rPr lang="kk-KZ" b="1" dirty="0" smtClean="0">
                <a:solidFill>
                  <a:schemeClr val="accent1"/>
                </a:solidFill>
                <a:latin typeface="Times New Roman" pitchFamily="18" charset="0"/>
                <a:cs typeface="Times New Roman" pitchFamily="18" charset="0"/>
              </a:rPr>
              <a:t> </a:t>
            </a:r>
            <a:r>
              <a:rPr lang="en-US" b="1" dirty="0" smtClean="0">
                <a:solidFill>
                  <a:schemeClr val="accent1"/>
                </a:solidFill>
                <a:latin typeface="Times New Roman" pitchFamily="18" charset="0"/>
                <a:cs typeface="Times New Roman" pitchFamily="18" charset="0"/>
              </a:rPr>
              <a:t>                            </a:t>
            </a:r>
            <a:r>
              <a:rPr lang="kk-KZ" b="1" dirty="0" smtClean="0">
                <a:solidFill>
                  <a:schemeClr val="accent1"/>
                </a:solidFill>
                <a:latin typeface="Times New Roman" pitchFamily="18" charset="0"/>
                <a:cs typeface="Times New Roman" pitchFamily="18" charset="0"/>
              </a:rPr>
              <a:t>Бибігүл  Төлегенова</a:t>
            </a:r>
            <a:endParaRPr lang="ru-RU" b="1" dirty="0" smtClean="0">
              <a:solidFill>
                <a:schemeClr val="accent1"/>
              </a:solidFill>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196752"/>
            <a:ext cx="8229600" cy="5127848"/>
          </a:xfrm>
        </p:spPr>
        <p:txBody>
          <a:bodyPr/>
          <a:lstStyle/>
          <a:p>
            <a:pPr lvl="1"/>
            <a:r>
              <a:rPr lang="ru-RU" sz="3200" dirty="0" err="1" smtClean="0">
                <a:solidFill>
                  <a:schemeClr val="accent1">
                    <a:lumMod val="75000"/>
                  </a:schemeClr>
                </a:solidFill>
              </a:rPr>
              <a:t>Сонымен</a:t>
            </a:r>
            <a:r>
              <a:rPr lang="ru-RU" sz="3200" dirty="0" smtClean="0">
                <a:solidFill>
                  <a:schemeClr val="accent1">
                    <a:lumMod val="75000"/>
                  </a:schemeClr>
                </a:solidFill>
              </a:rPr>
              <a:t> </a:t>
            </a:r>
            <a:r>
              <a:rPr lang="ru-RU" sz="3200" dirty="0" err="1" smtClean="0">
                <a:solidFill>
                  <a:schemeClr val="accent1">
                    <a:lumMod val="75000"/>
                  </a:schemeClr>
                </a:solidFill>
              </a:rPr>
              <a:t>бірге</a:t>
            </a:r>
            <a:r>
              <a:rPr lang="ru-RU" sz="3200" dirty="0" smtClean="0">
                <a:solidFill>
                  <a:schemeClr val="accent1">
                    <a:lumMod val="75000"/>
                  </a:schemeClr>
                </a:solidFill>
              </a:rPr>
              <a:t> </a:t>
            </a:r>
            <a:r>
              <a:rPr lang="ru-RU" sz="3200" dirty="0" err="1" smtClean="0">
                <a:solidFill>
                  <a:schemeClr val="accent1">
                    <a:lumMod val="75000"/>
                  </a:schemeClr>
                </a:solidFill>
              </a:rPr>
              <a:t>оқу-ағарту, білім</a:t>
            </a:r>
            <a:r>
              <a:rPr lang="ru-RU" sz="3200" dirty="0" smtClean="0">
                <a:solidFill>
                  <a:schemeClr val="accent1">
                    <a:lumMod val="75000"/>
                  </a:schemeClr>
                </a:solidFill>
              </a:rPr>
              <a:t>, </a:t>
            </a:r>
            <a:r>
              <a:rPr lang="ru-RU" sz="3200" dirty="0" err="1" smtClean="0">
                <a:solidFill>
                  <a:schemeClr val="accent1">
                    <a:lumMod val="75000"/>
                  </a:schemeClr>
                </a:solidFill>
              </a:rPr>
              <a:t>ғылым саласындағы әр алуан</a:t>
            </a:r>
            <a:r>
              <a:rPr lang="ru-RU" sz="3200" dirty="0" smtClean="0">
                <a:solidFill>
                  <a:schemeClr val="accent1">
                    <a:lumMod val="75000"/>
                  </a:schemeClr>
                </a:solidFill>
              </a:rPr>
              <a:t> </a:t>
            </a:r>
            <a:r>
              <a:rPr lang="ru-RU" sz="3200" dirty="0" err="1" smtClean="0">
                <a:solidFill>
                  <a:schemeClr val="accent1">
                    <a:lumMod val="75000"/>
                  </a:schemeClr>
                </a:solidFill>
              </a:rPr>
              <a:t>көкейкесті мәселелерді сөз етеді</a:t>
            </a:r>
            <a:r>
              <a:rPr lang="ru-RU" sz="3200" dirty="0" smtClean="0">
                <a:solidFill>
                  <a:schemeClr val="accent1">
                    <a:lumMod val="75000"/>
                  </a:schemeClr>
                </a:solidFill>
              </a:rPr>
              <a:t>. Кино, театр, </a:t>
            </a:r>
            <a:r>
              <a:rPr lang="ru-RU" sz="3200" dirty="0" err="1" smtClean="0">
                <a:solidFill>
                  <a:schemeClr val="accent1">
                    <a:lumMod val="75000"/>
                  </a:schemeClr>
                </a:solidFill>
              </a:rPr>
              <a:t>сымбат</a:t>
            </a:r>
            <a:r>
              <a:rPr lang="ru-RU" sz="3200" dirty="0" smtClean="0">
                <a:solidFill>
                  <a:schemeClr val="accent1">
                    <a:lumMod val="75000"/>
                  </a:schemeClr>
                </a:solidFill>
              </a:rPr>
              <a:t>, </a:t>
            </a:r>
            <a:r>
              <a:rPr lang="ru-RU" sz="3200" dirty="0" err="1" smtClean="0">
                <a:solidFill>
                  <a:schemeClr val="accent1">
                    <a:lumMod val="75000"/>
                  </a:schemeClr>
                </a:solidFill>
              </a:rPr>
              <a:t>қолөнерінің келелі</a:t>
            </a:r>
            <a:r>
              <a:rPr lang="ru-RU" sz="3200" dirty="0" smtClean="0">
                <a:solidFill>
                  <a:schemeClr val="accent1">
                    <a:lumMod val="75000"/>
                  </a:schemeClr>
                </a:solidFill>
              </a:rPr>
              <a:t> </a:t>
            </a:r>
            <a:r>
              <a:rPr lang="ru-RU" sz="3200" dirty="0" err="1" smtClean="0">
                <a:solidFill>
                  <a:schemeClr val="accent1">
                    <a:lumMod val="75000"/>
                  </a:schemeClr>
                </a:solidFill>
              </a:rPr>
              <a:t>тақырыптарын кеңінен толғап, белгілі</a:t>
            </a:r>
            <a:r>
              <a:rPr lang="ru-RU" sz="3200" dirty="0" smtClean="0">
                <a:solidFill>
                  <a:schemeClr val="accent1">
                    <a:lumMod val="75000"/>
                  </a:schemeClr>
                </a:solidFill>
              </a:rPr>
              <a:t> </a:t>
            </a:r>
            <a:r>
              <a:rPr lang="ru-RU" sz="3200" dirty="0" err="1" smtClean="0">
                <a:solidFill>
                  <a:schemeClr val="accent1">
                    <a:lumMod val="75000"/>
                  </a:schemeClr>
                </a:solidFill>
              </a:rPr>
              <a:t>әдебиет, өнер қайраткерлерімен сұхбат жүргізіп, олардың жаңа шығармашылық туындыларын</a:t>
            </a:r>
            <a:r>
              <a:rPr lang="ru-RU" sz="3200" dirty="0" smtClean="0">
                <a:solidFill>
                  <a:schemeClr val="accent1">
                    <a:lumMod val="75000"/>
                  </a:schemeClr>
                </a:solidFill>
              </a:rPr>
              <a:t> </a:t>
            </a:r>
            <a:r>
              <a:rPr lang="ru-RU" sz="3200" dirty="0" err="1" smtClean="0">
                <a:solidFill>
                  <a:schemeClr val="accent1">
                    <a:lumMod val="75000"/>
                  </a:schemeClr>
                </a:solidFill>
              </a:rPr>
              <a:t>оқырмандарға таныстырып</a:t>
            </a:r>
            <a:r>
              <a:rPr lang="ru-RU" sz="3200" dirty="0" smtClean="0">
                <a:solidFill>
                  <a:schemeClr val="accent1">
                    <a:lumMod val="75000"/>
                  </a:schemeClr>
                </a:solidFill>
              </a:rPr>
              <a:t> </a:t>
            </a:r>
            <a:r>
              <a:rPr lang="ru-RU" sz="3200" dirty="0" err="1" smtClean="0">
                <a:solidFill>
                  <a:schemeClr val="accent1">
                    <a:lumMod val="75000"/>
                  </a:schemeClr>
                </a:solidFill>
              </a:rPr>
              <a:t>отырады</a:t>
            </a:r>
            <a:r>
              <a:rPr lang="ru-RU" sz="3200" dirty="0" smtClean="0">
                <a:solidFill>
                  <a:schemeClr val="accent1">
                    <a:lumMod val="75000"/>
                  </a:schemeClr>
                </a:solidFill>
              </a:rPr>
              <a:t>.</a:t>
            </a:r>
          </a:p>
          <a:p>
            <a:endParaRPr lang="ru-RU"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normAutofit/>
          </a:bodyPr>
          <a:lstStyle/>
          <a:p>
            <a:r>
              <a:rPr lang="kk-KZ" sz="3600" dirty="0" smtClean="0">
                <a:solidFill>
                  <a:schemeClr val="tx2"/>
                </a:solidFill>
                <a:latin typeface="Times New Roman" pitchFamily="18" charset="0"/>
                <a:cs typeface="Times New Roman" pitchFamily="18" charset="0"/>
              </a:rPr>
              <a:t>Академик  С. Бейсембаев атындағы ғылыми кітапхана.</a:t>
            </a:r>
          </a:p>
          <a:p>
            <a:r>
              <a:rPr lang="kk-KZ" sz="3600" dirty="0" smtClean="0">
                <a:solidFill>
                  <a:schemeClr val="tx2"/>
                </a:solidFill>
                <a:latin typeface="Times New Roman" pitchFamily="18" charset="0"/>
                <a:cs typeface="Times New Roman" pitchFamily="18" charset="0"/>
              </a:rPr>
              <a:t>Мерзімді басылымдар оқу залы.</a:t>
            </a:r>
          </a:p>
          <a:p>
            <a:r>
              <a:rPr lang="kk-KZ" sz="3600" dirty="0" smtClean="0">
                <a:solidFill>
                  <a:schemeClr val="tx2"/>
                </a:solidFill>
                <a:latin typeface="Times New Roman" pitchFamily="18" charset="0"/>
                <a:cs typeface="Times New Roman" pitchFamily="18" charset="0"/>
              </a:rPr>
              <a:t>Құрастырушы: жоғары санатты кітапханашы</a:t>
            </a:r>
          </a:p>
          <a:p>
            <a:r>
              <a:rPr lang="kk-KZ" sz="3600" dirty="0" smtClean="0">
                <a:solidFill>
                  <a:schemeClr val="tx2"/>
                </a:solidFill>
                <a:latin typeface="Times New Roman" pitchFamily="18" charset="0"/>
                <a:cs typeface="Times New Roman" pitchFamily="18" charset="0"/>
              </a:rPr>
              <a:t>Байтусакова Бақтыгул Байтокқызы  </a:t>
            </a:r>
            <a:endParaRPr lang="ru-RU" sz="3600" dirty="0">
              <a:solidFill>
                <a:schemeClr val="tx2"/>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index.jpg"/>
          <p:cNvPicPr>
            <a:picLocks noChangeAspect="1"/>
          </p:cNvPicPr>
          <p:nvPr/>
        </p:nvPicPr>
        <p:blipFill>
          <a:blip r:embed="rId2" cstate="print">
            <a:lum bright="30000"/>
          </a:blip>
          <a:srcRect b="8549"/>
          <a:stretch>
            <a:fillRect/>
          </a:stretch>
        </p:blipFill>
        <p:spPr>
          <a:xfrm>
            <a:off x="0" y="980728"/>
            <a:ext cx="9144000" cy="5877272"/>
          </a:xfrm>
          <a:prstGeom prst="rect">
            <a:avLst/>
          </a:prstGeom>
          <a:ln>
            <a:noFill/>
          </a:ln>
          <a:effectLst>
            <a:softEdge rad="112500"/>
          </a:effectLst>
        </p:spPr>
      </p:pic>
      <p:sp>
        <p:nvSpPr>
          <p:cNvPr id="2" name="Заголовок 1"/>
          <p:cNvSpPr>
            <a:spLocks noGrp="1"/>
          </p:cNvSpPr>
          <p:nvPr>
            <p:ph type="title"/>
          </p:nvPr>
        </p:nvSpPr>
        <p:spPr>
          <a:xfrm>
            <a:off x="539552" y="4581128"/>
            <a:ext cx="8305800" cy="1143000"/>
          </a:xfrm>
        </p:spPr>
        <p:txBody>
          <a:bodyPr>
            <a:noAutofit/>
          </a:bodyPr>
          <a:lstStyle/>
          <a:p>
            <a:pPr algn="ctr"/>
            <a:r>
              <a:rPr lang="kk-KZ" sz="8000" dirty="0" smtClean="0">
                <a:solidFill>
                  <a:schemeClr val="accent1">
                    <a:lumMod val="50000"/>
                  </a:schemeClr>
                </a:solidFill>
                <a:latin typeface="Times New Roman" pitchFamily="18" charset="0"/>
                <a:cs typeface="Times New Roman" pitchFamily="18" charset="0"/>
              </a:rPr>
              <a:t>Қазақстан  Республикасының әдебиет, мәдениет және  өнер газеті</a:t>
            </a:r>
            <a:endParaRPr lang="ru-RU" sz="8000" dirty="0">
              <a:solidFill>
                <a:schemeClr val="accent1">
                  <a:lumMod val="50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699792" y="1371600"/>
            <a:ext cx="2880320" cy="1828800"/>
          </a:xfrm>
        </p:spPr>
        <p:txBody>
          <a:bodyPr>
            <a:noAutofit/>
          </a:bodyPr>
          <a:lstStyle/>
          <a:p>
            <a:r>
              <a:rPr lang="kk-KZ" sz="17000" dirty="0" smtClean="0">
                <a:latin typeface="Times New Roman" pitchFamily="18" charset="0"/>
                <a:cs typeface="Times New Roman" pitchFamily="18" charset="0"/>
              </a:rPr>
              <a:t>80</a:t>
            </a:r>
            <a:endParaRPr lang="ru-RU" sz="17000"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533400" y="3228536"/>
            <a:ext cx="7927032" cy="1752600"/>
          </a:xfrm>
        </p:spPr>
        <p:txBody>
          <a:bodyPr>
            <a:noAutofit/>
          </a:bodyPr>
          <a:lstStyle/>
          <a:p>
            <a:pPr algn="ctr"/>
            <a:r>
              <a:rPr lang="kk-KZ" sz="10000" i="1" dirty="0" smtClean="0">
                <a:latin typeface="Times New Roman" pitchFamily="18" charset="0"/>
                <a:cs typeface="Times New Roman" pitchFamily="18" charset="0"/>
              </a:rPr>
              <a:t>ЖЫЛ</a:t>
            </a:r>
            <a:endParaRPr lang="ru-RU" sz="10000" i="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196752"/>
            <a:ext cx="8229600" cy="5127848"/>
          </a:xfrm>
        </p:spPr>
        <p:txBody>
          <a:bodyPr>
            <a:normAutofit/>
          </a:bodyPr>
          <a:lstStyle/>
          <a:p>
            <a:pPr algn="just"/>
            <a:r>
              <a:rPr lang="ru-RU" sz="2800" dirty="0" smtClean="0">
                <a:latin typeface="Times New Roman" pitchFamily="18" charset="0"/>
                <a:cs typeface="Times New Roman" pitchFamily="18" charset="0"/>
              </a:rPr>
              <a:t> </a:t>
            </a:r>
            <a:r>
              <a:rPr lang="ru-RU" sz="2800" dirty="0" err="1" smtClean="0">
                <a:solidFill>
                  <a:schemeClr val="accent2">
                    <a:lumMod val="75000"/>
                  </a:schemeClr>
                </a:solidFill>
                <a:latin typeface="Times New Roman" pitchFamily="18" charset="0"/>
                <a:cs typeface="Times New Roman" pitchFamily="18" charset="0"/>
              </a:rPr>
              <a:t>«</a:t>
            </a:r>
            <a:r>
              <a:rPr lang="ru-RU" sz="2800" b="1" dirty="0" err="1" smtClean="0">
                <a:solidFill>
                  <a:schemeClr val="accent2">
                    <a:lumMod val="75000"/>
                  </a:schemeClr>
                </a:solidFill>
                <a:latin typeface="Times New Roman" pitchFamily="18" charset="0"/>
                <a:cs typeface="Times New Roman" pitchFamily="18" charset="0"/>
              </a:rPr>
              <a:t>Қазақ әдебиеті» газеті</a:t>
            </a:r>
            <a:r>
              <a:rPr lang="ru-RU" sz="2800" dirty="0" smtClean="0">
                <a:solidFill>
                  <a:schemeClr val="accent2">
                    <a:lumMod val="75000"/>
                  </a:schemeClr>
                </a:solidFill>
                <a:latin typeface="Times New Roman" pitchFamily="18" charset="0"/>
                <a:cs typeface="Times New Roman" pitchFamily="18" charset="0"/>
              </a:rPr>
              <a:t>  </a:t>
            </a:r>
            <a:r>
              <a:rPr lang="ru-RU" sz="2800" dirty="0" err="1" smtClean="0">
                <a:solidFill>
                  <a:schemeClr val="accent2">
                    <a:lumMod val="75000"/>
                  </a:schemeClr>
                </a:solidFill>
                <a:latin typeface="Times New Roman" pitchFamily="18" charset="0"/>
                <a:cs typeface="Times New Roman" pitchFamily="18" charset="0"/>
              </a:rPr>
              <a:t>Қазақстан Жазушылар</a:t>
            </a:r>
            <a:r>
              <a:rPr lang="ru-RU" sz="2800" dirty="0" smtClean="0">
                <a:solidFill>
                  <a:schemeClr val="accent2">
                    <a:lumMod val="75000"/>
                  </a:schemeClr>
                </a:solidFill>
                <a:latin typeface="Times New Roman" pitchFamily="18" charset="0"/>
                <a:cs typeface="Times New Roman" pitchFamily="18" charset="0"/>
                <a:hlinkClick r:id="rId2" tooltip="Қазақстан Жазушылар Одағы"/>
              </a:rPr>
              <a:t> </a:t>
            </a:r>
            <a:r>
              <a:rPr lang="ru-RU" sz="2800" dirty="0" err="1" smtClean="0">
                <a:solidFill>
                  <a:schemeClr val="accent2">
                    <a:lumMod val="75000"/>
                  </a:schemeClr>
                </a:solidFill>
                <a:latin typeface="Times New Roman" pitchFamily="18" charset="0"/>
                <a:cs typeface="Times New Roman" pitchFamily="18" charset="0"/>
              </a:rPr>
              <a:t>одағыңың </a:t>
            </a:r>
            <a:r>
              <a:rPr lang="ru-RU" sz="2800" dirty="0" smtClean="0">
                <a:solidFill>
                  <a:schemeClr val="accent2">
                    <a:lumMod val="75000"/>
                  </a:schemeClr>
                </a:solidFill>
                <a:latin typeface="Times New Roman" pitchFamily="18" charset="0"/>
                <a:cs typeface="Times New Roman" pitchFamily="18" charset="0"/>
              </a:rPr>
              <a:t>органы </a:t>
            </a:r>
            <a:r>
              <a:rPr lang="ru-RU" sz="2800" dirty="0" err="1" smtClean="0">
                <a:solidFill>
                  <a:schemeClr val="accent2">
                    <a:lumMod val="75000"/>
                  </a:schemeClr>
                </a:solidFill>
                <a:latin typeface="Times New Roman" pitchFamily="18" charset="0"/>
                <a:cs typeface="Times New Roman" pitchFamily="18" charset="0"/>
              </a:rPr>
              <a:t>ретінде</a:t>
            </a:r>
            <a:r>
              <a:rPr lang="ru-RU" sz="2800" dirty="0" smtClean="0">
                <a:solidFill>
                  <a:schemeClr val="accent2">
                    <a:lumMod val="75000"/>
                  </a:schemeClr>
                </a:solidFill>
                <a:latin typeface="Times New Roman" pitchFamily="18" charset="0"/>
                <a:cs typeface="Times New Roman" pitchFamily="18" charset="0"/>
              </a:rPr>
              <a:t> </a:t>
            </a:r>
            <a:r>
              <a:rPr lang="ru-RU" sz="2800" dirty="0" err="1" smtClean="0">
                <a:solidFill>
                  <a:schemeClr val="accent2">
                    <a:lumMod val="75000"/>
                  </a:schemeClr>
                </a:solidFill>
                <a:latin typeface="Times New Roman" pitchFamily="18" charset="0"/>
                <a:cs typeface="Times New Roman" pitchFamily="18" charset="0"/>
              </a:rPr>
              <a:t>тұңғыш </a:t>
            </a:r>
            <a:r>
              <a:rPr lang="ru-RU" sz="2800" dirty="0" smtClean="0">
                <a:solidFill>
                  <a:schemeClr val="accent2">
                    <a:lumMod val="75000"/>
                  </a:schemeClr>
                </a:solidFill>
                <a:latin typeface="Times New Roman" pitchFamily="18" charset="0"/>
                <a:cs typeface="Times New Roman" pitchFamily="18" charset="0"/>
              </a:rPr>
              <a:t>саны 1934 </a:t>
            </a:r>
            <a:r>
              <a:rPr lang="ru-RU" sz="2800" dirty="0" err="1" smtClean="0">
                <a:solidFill>
                  <a:schemeClr val="accent2">
                    <a:lumMod val="75000"/>
                  </a:schemeClr>
                </a:solidFill>
                <a:latin typeface="Times New Roman" pitchFamily="18" charset="0"/>
                <a:cs typeface="Times New Roman" pitchFamily="18" charset="0"/>
              </a:rPr>
              <a:t>жылдың </a:t>
            </a:r>
            <a:r>
              <a:rPr lang="ru-RU" sz="2800" dirty="0" err="1" smtClean="0">
                <a:solidFill>
                  <a:schemeClr val="accent2">
                    <a:lumMod val="75000"/>
                  </a:schemeClr>
                </a:solidFill>
                <a:latin typeface="Times New Roman" pitchFamily="18" charset="0"/>
                <a:cs typeface="Times New Roman" pitchFamily="18" charset="0"/>
                <a:hlinkClick r:id="rId3" tooltip="1934"/>
              </a:rPr>
              <a:t> </a:t>
            </a:r>
            <a:r>
              <a:rPr lang="ru-RU" sz="2800" dirty="0" err="1" smtClean="0">
                <a:solidFill>
                  <a:schemeClr val="accent2">
                    <a:lumMod val="75000"/>
                  </a:schemeClr>
                </a:solidFill>
                <a:latin typeface="Times New Roman" pitchFamily="18" charset="0"/>
                <a:cs typeface="Times New Roman" pitchFamily="18" charset="0"/>
              </a:rPr>
              <a:t> қаңтарында  жарық көрген</a:t>
            </a:r>
            <a:r>
              <a:rPr lang="ru-RU" sz="2800" dirty="0" smtClean="0">
                <a:solidFill>
                  <a:schemeClr val="accent2">
                    <a:lumMod val="75000"/>
                  </a:schemeClr>
                </a:solidFill>
                <a:latin typeface="Times New Roman" pitchFamily="18" charset="0"/>
                <a:cs typeface="Times New Roman" pitchFamily="18" charset="0"/>
              </a:rPr>
              <a:t>.</a:t>
            </a:r>
          </a:p>
          <a:p>
            <a:pPr algn="just"/>
            <a:r>
              <a:rPr lang="ru-RU" sz="2800" dirty="0" smtClean="0">
                <a:solidFill>
                  <a:schemeClr val="accent2">
                    <a:lumMod val="75000"/>
                  </a:schemeClr>
                </a:solidFill>
                <a:latin typeface="Times New Roman" pitchFamily="18" charset="0"/>
                <a:cs typeface="Times New Roman" pitchFamily="18" charset="0"/>
              </a:rPr>
              <a:t>1940 – 1954 </a:t>
            </a:r>
            <a:r>
              <a:rPr lang="ru-RU" sz="2800" dirty="0" err="1" smtClean="0">
                <a:solidFill>
                  <a:schemeClr val="accent2">
                    <a:lumMod val="75000"/>
                  </a:schemeClr>
                </a:solidFill>
                <a:latin typeface="Times New Roman" pitchFamily="18" charset="0"/>
                <a:cs typeface="Times New Roman" pitchFamily="18" charset="0"/>
              </a:rPr>
              <a:t>жылдары</a:t>
            </a:r>
            <a:r>
              <a:rPr lang="ru-RU" sz="2800" dirty="0" smtClean="0">
                <a:solidFill>
                  <a:schemeClr val="accent2">
                    <a:lumMod val="75000"/>
                  </a:schemeClr>
                </a:solidFill>
                <a:latin typeface="Times New Roman" pitchFamily="18" charset="0"/>
                <a:cs typeface="Times New Roman" pitchFamily="18" charset="0"/>
              </a:rPr>
              <a:t> </a:t>
            </a:r>
            <a:r>
              <a:rPr lang="ru-RU" sz="2800" dirty="0" err="1" smtClean="0">
                <a:solidFill>
                  <a:schemeClr val="accent2">
                    <a:lumMod val="75000"/>
                  </a:schemeClr>
                </a:solidFill>
                <a:latin typeface="Times New Roman" pitchFamily="18" charset="0"/>
                <a:cs typeface="Times New Roman" pitchFamily="18" charset="0"/>
              </a:rPr>
              <a:t>газеттің шығуы тоқтатылып</a:t>
            </a:r>
            <a:r>
              <a:rPr lang="ru-RU" sz="2800" dirty="0" smtClean="0">
                <a:solidFill>
                  <a:schemeClr val="accent2">
                    <a:lumMod val="75000"/>
                  </a:schemeClr>
                </a:solidFill>
                <a:latin typeface="Times New Roman" pitchFamily="18" charset="0"/>
                <a:cs typeface="Times New Roman" pitchFamily="18" charset="0"/>
              </a:rPr>
              <a:t>, 1955 </a:t>
            </a:r>
            <a:r>
              <a:rPr lang="ru-RU" sz="2800" dirty="0" err="1" smtClean="0">
                <a:solidFill>
                  <a:schemeClr val="accent2">
                    <a:lumMod val="75000"/>
                  </a:schemeClr>
                </a:solidFill>
                <a:latin typeface="Times New Roman" pitchFamily="18" charset="0"/>
                <a:cs typeface="Times New Roman" pitchFamily="18" charset="0"/>
              </a:rPr>
              <a:t>жылдың қаңтар айынан</a:t>
            </a:r>
            <a:r>
              <a:rPr lang="ru-RU" sz="2800" dirty="0" smtClean="0">
                <a:solidFill>
                  <a:schemeClr val="accent2">
                    <a:lumMod val="75000"/>
                  </a:schemeClr>
                </a:solidFill>
                <a:latin typeface="Times New Roman" pitchFamily="18" charset="0"/>
                <a:cs typeface="Times New Roman" pitchFamily="18" charset="0"/>
              </a:rPr>
              <a:t> </a:t>
            </a:r>
            <a:r>
              <a:rPr lang="ru-RU" sz="2800" dirty="0" err="1" smtClean="0">
                <a:solidFill>
                  <a:schemeClr val="accent2">
                    <a:lumMod val="75000"/>
                  </a:schemeClr>
                </a:solidFill>
                <a:latin typeface="Times New Roman" pitchFamily="18" charset="0"/>
                <a:cs typeface="Times New Roman" pitchFamily="18" charset="0"/>
              </a:rPr>
              <a:t>қайта шыға бастады</a:t>
            </a:r>
            <a:r>
              <a:rPr lang="ru-RU" sz="2800" dirty="0" smtClean="0">
                <a:solidFill>
                  <a:schemeClr val="accent2">
                    <a:lumMod val="75000"/>
                  </a:schemeClr>
                </a:solidFill>
                <a:latin typeface="Times New Roman" pitchFamily="18" charset="0"/>
                <a:cs typeface="Times New Roman" pitchFamily="18" charset="0"/>
              </a:rPr>
              <a:t>.</a:t>
            </a:r>
          </a:p>
          <a:p>
            <a:pPr algn="just"/>
            <a:r>
              <a:rPr lang="ru-RU" sz="2800" dirty="0" err="1" smtClean="0">
                <a:solidFill>
                  <a:schemeClr val="accent2">
                    <a:lumMod val="75000"/>
                  </a:schemeClr>
                </a:solidFill>
                <a:latin typeface="Times New Roman" pitchFamily="18" charset="0"/>
                <a:cs typeface="Times New Roman" pitchFamily="18" charset="0"/>
              </a:rPr>
              <a:t>"Қазақ әдебиеті" ұлтымыздың рухани</a:t>
            </a:r>
            <a:r>
              <a:rPr lang="ru-RU" sz="2800" dirty="0" smtClean="0">
                <a:solidFill>
                  <a:schemeClr val="accent2">
                    <a:lumMod val="75000"/>
                  </a:schemeClr>
                </a:solidFill>
                <a:latin typeface="Times New Roman" pitchFamily="18" charset="0"/>
                <a:cs typeface="Times New Roman" pitchFamily="18" charset="0"/>
              </a:rPr>
              <a:t> </a:t>
            </a:r>
            <a:r>
              <a:rPr lang="ru-RU" sz="2800" dirty="0" err="1" smtClean="0">
                <a:solidFill>
                  <a:schemeClr val="accent2">
                    <a:lumMod val="75000"/>
                  </a:schemeClr>
                </a:solidFill>
                <a:latin typeface="Times New Roman" pitchFamily="18" charset="0"/>
                <a:cs typeface="Times New Roman" pitchFamily="18" charset="0"/>
              </a:rPr>
              <a:t>айнасы</a:t>
            </a:r>
            <a:r>
              <a:rPr lang="ru-RU" sz="2800" dirty="0" smtClean="0">
                <a:solidFill>
                  <a:schemeClr val="accent2">
                    <a:lumMod val="75000"/>
                  </a:schemeClr>
                </a:solidFill>
                <a:latin typeface="Times New Roman" pitchFamily="18" charset="0"/>
                <a:cs typeface="Times New Roman" pitchFamily="18" charset="0"/>
              </a:rPr>
              <a:t>, </a:t>
            </a:r>
            <a:r>
              <a:rPr lang="ru-RU" sz="2800" dirty="0" err="1" smtClean="0">
                <a:solidFill>
                  <a:schemeClr val="accent2">
                    <a:lumMod val="75000"/>
                  </a:schemeClr>
                </a:solidFill>
                <a:latin typeface="Times New Roman" pitchFamily="18" charset="0"/>
                <a:cs typeface="Times New Roman" pitchFamily="18" charset="0"/>
              </a:rPr>
              <a:t>еліміздің әдеби һәм мәдени өмірін жан-жақты қамтитын басылым</a:t>
            </a:r>
            <a:r>
              <a:rPr lang="ru-RU" sz="2800" dirty="0" smtClean="0">
                <a:solidFill>
                  <a:schemeClr val="accent2">
                    <a:lumMod val="75000"/>
                  </a:schemeClr>
                </a:solidFill>
                <a:latin typeface="Times New Roman" pitchFamily="18" charset="0"/>
                <a:cs typeface="Times New Roman" pitchFamily="18" charset="0"/>
              </a:rPr>
              <a:t>. </a:t>
            </a:r>
            <a:r>
              <a:rPr lang="ru-RU" sz="2800" dirty="0" err="1" smtClean="0">
                <a:solidFill>
                  <a:schemeClr val="accent2">
                    <a:lumMod val="75000"/>
                  </a:schemeClr>
                </a:solidFill>
                <a:latin typeface="Times New Roman" pitchFamily="18" charset="0"/>
                <a:cs typeface="Times New Roman" pitchFamily="18" charset="0"/>
              </a:rPr>
              <a:t>Апталық өнер сүйгіш оқырман қауымның эстетикалық талғамын тәрбиелеуде елеулі</a:t>
            </a:r>
            <a:r>
              <a:rPr lang="ru-RU" sz="2800" dirty="0" smtClean="0">
                <a:solidFill>
                  <a:schemeClr val="accent2">
                    <a:lumMod val="75000"/>
                  </a:schemeClr>
                </a:solidFill>
                <a:latin typeface="Times New Roman" pitchFamily="18" charset="0"/>
                <a:cs typeface="Times New Roman" pitchFamily="18" charset="0"/>
              </a:rPr>
              <a:t> </a:t>
            </a:r>
            <a:r>
              <a:rPr lang="ru-RU" sz="2800" dirty="0" err="1" smtClean="0">
                <a:solidFill>
                  <a:schemeClr val="accent2">
                    <a:lumMod val="75000"/>
                  </a:schemeClr>
                </a:solidFill>
                <a:latin typeface="Times New Roman" pitchFamily="18" charset="0"/>
                <a:cs typeface="Times New Roman" pitchFamily="18" charset="0"/>
              </a:rPr>
              <a:t>рөл атқарды.</a:t>
            </a:r>
            <a:endParaRPr lang="ru-RU" sz="2800" dirty="0" smtClean="0">
              <a:solidFill>
                <a:schemeClr val="accent2">
                  <a:lumMod val="75000"/>
                </a:schemeClr>
              </a:solidFill>
              <a:latin typeface="Times New Roman" pitchFamily="18" charset="0"/>
              <a:cs typeface="Times New Roman" pitchFamily="18" charset="0"/>
            </a:endParaRPr>
          </a:p>
          <a:p>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229200"/>
            <a:ext cx="8229600" cy="1296144"/>
          </a:xfrm>
        </p:spPr>
        <p:txBody>
          <a:bodyPr>
            <a:noAutofit/>
          </a:bodyPr>
          <a:lstStyle/>
          <a:p>
            <a:pPr algn="ctr"/>
            <a:r>
              <a:rPr lang="kk-KZ" sz="4400" dirty="0" smtClean="0">
                <a:solidFill>
                  <a:schemeClr val="accent1">
                    <a:lumMod val="75000"/>
                  </a:schemeClr>
                </a:solidFill>
                <a:latin typeface="Times New Roman" pitchFamily="18" charset="0"/>
                <a:cs typeface="Times New Roman" pitchFamily="18" charset="0"/>
              </a:rPr>
              <a:t>Газеттің тұңғыш редакторы</a:t>
            </a:r>
            <a:br>
              <a:rPr lang="kk-KZ" sz="4400" dirty="0" smtClean="0">
                <a:solidFill>
                  <a:schemeClr val="accent1">
                    <a:lumMod val="75000"/>
                  </a:schemeClr>
                </a:solidFill>
                <a:latin typeface="Times New Roman" pitchFamily="18" charset="0"/>
                <a:cs typeface="Times New Roman" pitchFamily="18" charset="0"/>
              </a:rPr>
            </a:br>
            <a:r>
              <a:rPr lang="kk-KZ" sz="4400" dirty="0" smtClean="0">
                <a:solidFill>
                  <a:schemeClr val="accent1">
                    <a:lumMod val="75000"/>
                  </a:schemeClr>
                </a:solidFill>
                <a:latin typeface="Times New Roman" pitchFamily="18" charset="0"/>
                <a:cs typeface="Times New Roman" pitchFamily="18" charset="0"/>
              </a:rPr>
              <a:t> Ғабит Мүсірепов</a:t>
            </a:r>
            <a:endParaRPr lang="ru-RU" sz="4400" dirty="0">
              <a:solidFill>
                <a:schemeClr val="accent1">
                  <a:lumMod val="75000"/>
                </a:schemeClr>
              </a:solidFill>
              <a:latin typeface="Times New Roman" pitchFamily="18" charset="0"/>
              <a:cs typeface="Times New Roman" pitchFamily="18" charset="0"/>
            </a:endParaRPr>
          </a:p>
        </p:txBody>
      </p:sp>
      <p:pic>
        <p:nvPicPr>
          <p:cNvPr id="6" name="Содержимое 5" descr="index.jpg"/>
          <p:cNvPicPr>
            <a:picLocks noGrp="1" noChangeAspect="1"/>
          </p:cNvPicPr>
          <p:nvPr>
            <p:ph idx="1"/>
          </p:nvPr>
        </p:nvPicPr>
        <p:blipFill>
          <a:blip r:embed="rId2" cstate="print"/>
          <a:stretch>
            <a:fillRect/>
          </a:stretch>
        </p:blipFill>
        <p:spPr>
          <a:xfrm>
            <a:off x="2699792" y="796344"/>
            <a:ext cx="3456384" cy="4451403"/>
          </a:xfrm>
          <a:ln cmpd="thinThick">
            <a:solidFill>
              <a:schemeClr val="tx2"/>
            </a:solidFill>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268760"/>
            <a:ext cx="8229600" cy="5055840"/>
          </a:xfrm>
        </p:spPr>
        <p:txBody>
          <a:bodyPr>
            <a:normAutofit fontScale="92500" lnSpcReduction="20000"/>
          </a:bodyPr>
          <a:lstStyle/>
          <a:p>
            <a:pPr algn="just"/>
            <a:r>
              <a:rPr lang="ru-RU" dirty="0" smtClean="0">
                <a:solidFill>
                  <a:schemeClr val="accent1">
                    <a:lumMod val="75000"/>
                  </a:schemeClr>
                </a:solidFill>
                <a:latin typeface="Times New Roman" pitchFamily="18" charset="0"/>
                <a:cs typeface="Times New Roman" pitchFamily="18" charset="0"/>
              </a:rPr>
              <a:t>Газет </a:t>
            </a:r>
            <a:r>
              <a:rPr lang="ru-RU" dirty="0" err="1" smtClean="0">
                <a:solidFill>
                  <a:schemeClr val="accent1">
                    <a:lumMod val="75000"/>
                  </a:schemeClr>
                </a:solidFill>
                <a:latin typeface="Times New Roman" pitchFamily="18" charset="0"/>
                <a:cs typeface="Times New Roman" pitchFamily="18" charset="0"/>
              </a:rPr>
              <a:t>Қазақ әдебиетінің  жоғары идеялық көркемдік сапасын</a:t>
            </a:r>
            <a:r>
              <a:rPr lang="ru-RU" dirty="0" smtClean="0">
                <a:solidFill>
                  <a:schemeClr val="accent1">
                    <a:lumMod val="75000"/>
                  </a:schemeClr>
                </a:solidFill>
                <a:latin typeface="Times New Roman" pitchFamily="18" charset="0"/>
                <a:cs typeface="Times New Roman" pitchFamily="18" charset="0"/>
              </a:rPr>
              <a:t> </a:t>
            </a:r>
            <a:r>
              <a:rPr lang="ru-RU" dirty="0" err="1" smtClean="0">
                <a:solidFill>
                  <a:schemeClr val="accent1">
                    <a:lumMod val="75000"/>
                  </a:schemeClr>
                </a:solidFill>
                <a:latin typeface="Times New Roman" pitchFamily="18" charset="0"/>
                <a:cs typeface="Times New Roman" pitchFamily="18" charset="0"/>
              </a:rPr>
              <a:t>арттырып</a:t>
            </a:r>
            <a:r>
              <a:rPr lang="ru-RU" dirty="0" smtClean="0">
                <a:solidFill>
                  <a:schemeClr val="accent1">
                    <a:lumMod val="75000"/>
                  </a:schemeClr>
                </a:solidFill>
                <a:latin typeface="Times New Roman" pitchFamily="18" charset="0"/>
                <a:cs typeface="Times New Roman" pitchFamily="18" charset="0"/>
              </a:rPr>
              <a:t>, </a:t>
            </a:r>
            <a:r>
              <a:rPr lang="ru-RU" dirty="0" err="1" smtClean="0">
                <a:solidFill>
                  <a:schemeClr val="accent1">
                    <a:lumMod val="75000"/>
                  </a:schemeClr>
                </a:solidFill>
                <a:latin typeface="Times New Roman" pitchFamily="18" charset="0"/>
                <a:cs typeface="Times New Roman" pitchFamily="18" charset="0"/>
              </a:rPr>
              <a:t>көркем өнердің өмірді танытушылық рөлі </a:t>
            </a:r>
            <a:r>
              <a:rPr lang="ru-RU" dirty="0" smtClean="0">
                <a:solidFill>
                  <a:schemeClr val="accent1">
                    <a:lumMod val="75000"/>
                  </a:schemeClr>
                </a:solidFill>
                <a:latin typeface="Times New Roman" pitchFamily="18" charset="0"/>
                <a:cs typeface="Times New Roman" pitchFamily="18" charset="0"/>
              </a:rPr>
              <a:t>мен </a:t>
            </a:r>
            <a:r>
              <a:rPr lang="ru-RU" dirty="0" err="1" smtClean="0">
                <a:solidFill>
                  <a:schemeClr val="accent1">
                    <a:lumMod val="75000"/>
                  </a:schemeClr>
                </a:solidFill>
                <a:latin typeface="Times New Roman" pitchFamily="18" charset="0"/>
                <a:cs typeface="Times New Roman" pitchFamily="18" charset="0"/>
              </a:rPr>
              <a:t>эстетикалық-тәрбиелік мәнін арттыру</a:t>
            </a:r>
            <a:r>
              <a:rPr lang="ru-RU" dirty="0" smtClean="0">
                <a:solidFill>
                  <a:schemeClr val="accent1">
                    <a:lumMod val="75000"/>
                  </a:schemeClr>
                </a:solidFill>
                <a:latin typeface="Times New Roman" pitchFamily="18" charset="0"/>
                <a:cs typeface="Times New Roman" pitchFamily="18" charset="0"/>
              </a:rPr>
              <a:t> </a:t>
            </a:r>
            <a:r>
              <a:rPr lang="ru-RU" dirty="0" err="1" smtClean="0">
                <a:solidFill>
                  <a:schemeClr val="accent1">
                    <a:lumMod val="75000"/>
                  </a:schemeClr>
                </a:solidFill>
                <a:latin typeface="Times New Roman" pitchFamily="18" charset="0"/>
                <a:cs typeface="Times New Roman" pitchFamily="18" charset="0"/>
              </a:rPr>
              <a:t>үшін күреседі</a:t>
            </a:r>
            <a:r>
              <a:rPr lang="ru-RU" dirty="0" smtClean="0">
                <a:solidFill>
                  <a:schemeClr val="accent1">
                    <a:lumMod val="75000"/>
                  </a:schemeClr>
                </a:solidFill>
                <a:latin typeface="Times New Roman" pitchFamily="18" charset="0"/>
                <a:cs typeface="Times New Roman" pitchFamily="18" charset="0"/>
              </a:rPr>
              <a:t>.</a:t>
            </a:r>
          </a:p>
          <a:p>
            <a:pPr algn="just"/>
            <a:r>
              <a:rPr lang="ru-RU" dirty="0" err="1" smtClean="0">
                <a:solidFill>
                  <a:schemeClr val="accent1">
                    <a:lumMod val="75000"/>
                  </a:schemeClr>
                </a:solidFill>
                <a:latin typeface="Times New Roman" pitchFamily="18" charset="0"/>
                <a:cs typeface="Times New Roman" pitchFamily="18" charset="0"/>
              </a:rPr>
              <a:t>Әдебиет  </a:t>
            </a:r>
            <a:r>
              <a:rPr lang="ru-RU" dirty="0" smtClean="0">
                <a:solidFill>
                  <a:schemeClr val="accent1">
                    <a:lumMod val="75000"/>
                  </a:schemeClr>
                </a:solidFill>
                <a:latin typeface="Times New Roman" pitchFamily="18" charset="0"/>
                <a:cs typeface="Times New Roman" pitchFamily="18" charset="0"/>
              </a:rPr>
              <a:t>пен </a:t>
            </a:r>
            <a:r>
              <a:rPr lang="ru-RU" dirty="0" err="1" smtClean="0">
                <a:solidFill>
                  <a:schemeClr val="accent1">
                    <a:lumMod val="75000"/>
                  </a:schemeClr>
                </a:solidFill>
                <a:latin typeface="Times New Roman" pitchFamily="18" charset="0"/>
                <a:cs typeface="Times New Roman" pitchFamily="18" charset="0"/>
              </a:rPr>
              <a:t>өнердің халық өмірімен тығыз байланыста</a:t>
            </a:r>
            <a:r>
              <a:rPr lang="ru-RU" dirty="0" smtClean="0">
                <a:solidFill>
                  <a:schemeClr val="accent1">
                    <a:lumMod val="75000"/>
                  </a:schemeClr>
                </a:solidFill>
                <a:latin typeface="Times New Roman" pitchFamily="18" charset="0"/>
                <a:cs typeface="Times New Roman" pitchFamily="18" charset="0"/>
              </a:rPr>
              <a:t> </a:t>
            </a:r>
            <a:r>
              <a:rPr lang="ru-RU" dirty="0" err="1" smtClean="0">
                <a:solidFill>
                  <a:schemeClr val="accent1">
                    <a:lumMod val="75000"/>
                  </a:schemeClr>
                </a:solidFill>
                <a:latin typeface="Times New Roman" pitchFamily="18" charset="0"/>
                <a:cs typeface="Times New Roman" pitchFamily="18" charset="0"/>
              </a:rPr>
              <a:t>болуына</a:t>
            </a:r>
            <a:r>
              <a:rPr lang="ru-RU" dirty="0" smtClean="0">
                <a:solidFill>
                  <a:schemeClr val="accent1">
                    <a:lumMod val="75000"/>
                  </a:schemeClr>
                </a:solidFill>
                <a:latin typeface="Times New Roman" pitchFamily="18" charset="0"/>
                <a:cs typeface="Times New Roman" pitchFamily="18" charset="0"/>
              </a:rPr>
              <a:t> </a:t>
            </a:r>
            <a:r>
              <a:rPr lang="ru-RU" dirty="0" err="1" smtClean="0">
                <a:solidFill>
                  <a:schemeClr val="accent1">
                    <a:lumMod val="75000"/>
                  </a:schemeClr>
                </a:solidFill>
                <a:latin typeface="Times New Roman" pitchFamily="18" charset="0"/>
                <a:cs typeface="Times New Roman" pitchFamily="18" charset="0"/>
              </a:rPr>
              <a:t>көмектеседі</a:t>
            </a:r>
            <a:r>
              <a:rPr lang="ru-RU" dirty="0" smtClean="0">
                <a:solidFill>
                  <a:schemeClr val="accent1">
                    <a:lumMod val="75000"/>
                  </a:schemeClr>
                </a:solidFill>
                <a:latin typeface="Times New Roman" pitchFamily="18" charset="0"/>
                <a:cs typeface="Times New Roman" pitchFamily="18" charset="0"/>
              </a:rPr>
              <a:t>. Газет </a:t>
            </a:r>
            <a:r>
              <a:rPr lang="ru-RU" dirty="0" err="1" smtClean="0">
                <a:solidFill>
                  <a:schemeClr val="accent1">
                    <a:lumMod val="75000"/>
                  </a:schemeClr>
                </a:solidFill>
                <a:latin typeface="Times New Roman" pitchFamily="18" charset="0"/>
                <a:cs typeface="Times New Roman" pitchFamily="18" charset="0"/>
              </a:rPr>
              <a:t>беттерінде</a:t>
            </a:r>
            <a:r>
              <a:rPr lang="ru-RU" dirty="0" smtClean="0">
                <a:solidFill>
                  <a:schemeClr val="accent1">
                    <a:lumMod val="75000"/>
                  </a:schemeClr>
                </a:solidFill>
                <a:latin typeface="Times New Roman" pitchFamily="18" charset="0"/>
                <a:cs typeface="Times New Roman" pitchFamily="18" charset="0"/>
              </a:rPr>
              <a:t> </a:t>
            </a:r>
            <a:r>
              <a:rPr lang="ru-RU" dirty="0" err="1" smtClean="0">
                <a:solidFill>
                  <a:schemeClr val="accent1">
                    <a:lumMod val="75000"/>
                  </a:schemeClr>
                </a:solidFill>
                <a:latin typeface="Times New Roman" pitchFamily="18" charset="0"/>
                <a:cs typeface="Times New Roman" pitchFamily="18" charset="0"/>
              </a:rPr>
              <a:t>қазақ ақын </a:t>
            </a:r>
            <a:r>
              <a:rPr lang="ru-RU" dirty="0" smtClean="0">
                <a:solidFill>
                  <a:schemeClr val="accent1">
                    <a:lumMod val="75000"/>
                  </a:schemeClr>
                </a:solidFill>
                <a:latin typeface="Times New Roman" pitchFamily="18" charset="0"/>
                <a:cs typeface="Times New Roman" pitchFamily="18" charset="0"/>
              </a:rPr>
              <a:t>-  </a:t>
            </a:r>
            <a:r>
              <a:rPr lang="ru-RU" dirty="0" err="1" smtClean="0">
                <a:solidFill>
                  <a:schemeClr val="accent1">
                    <a:lumMod val="75000"/>
                  </a:schemeClr>
                </a:solidFill>
                <a:latin typeface="Times New Roman" pitchFamily="18" charset="0"/>
                <a:cs typeface="Times New Roman" pitchFamily="18" charset="0"/>
              </a:rPr>
              <a:t>жазушыларының өлең</a:t>
            </a:r>
            <a:r>
              <a:rPr lang="ru-RU" dirty="0" smtClean="0">
                <a:solidFill>
                  <a:schemeClr val="accent1">
                    <a:lumMod val="75000"/>
                  </a:schemeClr>
                </a:solidFill>
                <a:latin typeface="Times New Roman" pitchFamily="18" charset="0"/>
                <a:cs typeface="Times New Roman" pitchFamily="18" charset="0"/>
              </a:rPr>
              <a:t>, </a:t>
            </a:r>
            <a:r>
              <a:rPr lang="ru-RU" dirty="0" err="1" smtClean="0">
                <a:solidFill>
                  <a:schemeClr val="accent1">
                    <a:lumMod val="75000"/>
                  </a:schemeClr>
                </a:solidFill>
                <a:latin typeface="Times New Roman" pitchFamily="18" charset="0"/>
                <a:cs typeface="Times New Roman" pitchFamily="18" charset="0"/>
              </a:rPr>
              <a:t>жыр</a:t>
            </a:r>
            <a:r>
              <a:rPr lang="ru-RU" dirty="0" smtClean="0">
                <a:solidFill>
                  <a:schemeClr val="accent1">
                    <a:lumMod val="75000"/>
                  </a:schemeClr>
                </a:solidFill>
                <a:latin typeface="Times New Roman" pitchFamily="18" charset="0"/>
                <a:cs typeface="Times New Roman" pitchFamily="18" charset="0"/>
              </a:rPr>
              <a:t>, </a:t>
            </a:r>
            <a:r>
              <a:rPr lang="ru-RU" dirty="0" err="1" smtClean="0">
                <a:solidFill>
                  <a:schemeClr val="accent1">
                    <a:lumMod val="75000"/>
                  </a:schemeClr>
                </a:solidFill>
                <a:latin typeface="Times New Roman" pitchFamily="18" charset="0"/>
                <a:cs typeface="Times New Roman" pitchFamily="18" charset="0"/>
              </a:rPr>
              <a:t>дастандары</a:t>
            </a:r>
            <a:r>
              <a:rPr lang="ru-RU" dirty="0" smtClean="0">
                <a:solidFill>
                  <a:schemeClr val="accent1">
                    <a:lumMod val="75000"/>
                  </a:schemeClr>
                </a:solidFill>
                <a:latin typeface="Times New Roman" pitchFamily="18" charset="0"/>
                <a:cs typeface="Times New Roman" pitchFamily="18" charset="0"/>
              </a:rPr>
              <a:t>, </a:t>
            </a:r>
            <a:r>
              <a:rPr lang="ru-RU" dirty="0" err="1" smtClean="0">
                <a:solidFill>
                  <a:schemeClr val="accent1">
                    <a:lumMod val="75000"/>
                  </a:schemeClr>
                </a:solidFill>
                <a:latin typeface="Times New Roman" pitchFamily="18" charset="0"/>
                <a:cs typeface="Times New Roman" pitchFamily="18" charset="0"/>
              </a:rPr>
              <a:t>әңгіме</a:t>
            </a:r>
            <a:r>
              <a:rPr lang="ru-RU" dirty="0" smtClean="0">
                <a:solidFill>
                  <a:schemeClr val="accent1">
                    <a:lumMod val="75000"/>
                  </a:schemeClr>
                </a:solidFill>
                <a:latin typeface="Times New Roman" pitchFamily="18" charset="0"/>
                <a:cs typeface="Times New Roman" pitchFamily="18" charset="0"/>
              </a:rPr>
              <a:t>, </a:t>
            </a:r>
            <a:r>
              <a:rPr lang="ru-RU" dirty="0" err="1" smtClean="0">
                <a:solidFill>
                  <a:schemeClr val="accent1">
                    <a:lumMod val="75000"/>
                  </a:schemeClr>
                </a:solidFill>
                <a:latin typeface="Times New Roman" pitchFamily="18" charset="0"/>
                <a:cs typeface="Times New Roman" pitchFamily="18" charset="0"/>
              </a:rPr>
              <a:t>очерктері</a:t>
            </a:r>
            <a:r>
              <a:rPr lang="ru-RU" dirty="0" smtClean="0">
                <a:solidFill>
                  <a:schemeClr val="accent1">
                    <a:lumMod val="75000"/>
                  </a:schemeClr>
                </a:solidFill>
                <a:latin typeface="Times New Roman" pitchFamily="18" charset="0"/>
                <a:cs typeface="Times New Roman" pitchFamily="18" charset="0"/>
              </a:rPr>
              <a:t>, роман, </a:t>
            </a:r>
            <a:r>
              <a:rPr lang="ru-RU" dirty="0" err="1" smtClean="0">
                <a:solidFill>
                  <a:schemeClr val="accent1">
                    <a:lumMod val="75000"/>
                  </a:schemeClr>
                </a:solidFill>
                <a:latin typeface="Times New Roman" pitchFamily="18" charset="0"/>
                <a:cs typeface="Times New Roman" pitchFamily="18" charset="0"/>
              </a:rPr>
              <a:t>повестерінен</a:t>
            </a:r>
            <a:r>
              <a:rPr lang="ru-RU" dirty="0" smtClean="0">
                <a:solidFill>
                  <a:schemeClr val="accent1">
                    <a:lumMod val="75000"/>
                  </a:schemeClr>
                </a:solidFill>
                <a:latin typeface="Times New Roman" pitchFamily="18" charset="0"/>
                <a:cs typeface="Times New Roman" pitchFamily="18" charset="0"/>
              </a:rPr>
              <a:t> </a:t>
            </a:r>
            <a:r>
              <a:rPr lang="ru-RU" dirty="0" err="1" smtClean="0">
                <a:solidFill>
                  <a:schemeClr val="accent1">
                    <a:lumMod val="75000"/>
                  </a:schemeClr>
                </a:solidFill>
                <a:latin typeface="Times New Roman" pitchFamily="18" charset="0"/>
                <a:cs typeface="Times New Roman" pitchFamily="18" charset="0"/>
              </a:rPr>
              <a:t>үзінділер, байырғы мәдени қазынамыздың </a:t>
            </a:r>
            <a:r>
              <a:rPr lang="ru-RU" dirty="0" smtClean="0">
                <a:solidFill>
                  <a:schemeClr val="accent1">
                    <a:lumMod val="75000"/>
                  </a:schemeClr>
                </a:solidFill>
                <a:latin typeface="Times New Roman" pitchFamily="18" charset="0"/>
                <a:cs typeface="Times New Roman" pitchFamily="18" charset="0"/>
              </a:rPr>
              <a:t>ел </a:t>
            </a:r>
            <a:r>
              <a:rPr lang="ru-RU" dirty="0" err="1" smtClean="0">
                <a:solidFill>
                  <a:schemeClr val="accent1">
                    <a:lumMod val="75000"/>
                  </a:schemeClr>
                </a:solidFill>
                <a:latin typeface="Times New Roman" pitchFamily="18" charset="0"/>
                <a:cs typeface="Times New Roman" pitchFamily="18" charset="0"/>
              </a:rPr>
              <a:t>аузында</a:t>
            </a:r>
            <a:r>
              <a:rPr lang="ru-RU" dirty="0" smtClean="0">
                <a:solidFill>
                  <a:schemeClr val="accent1">
                    <a:lumMod val="75000"/>
                  </a:schemeClr>
                </a:solidFill>
                <a:latin typeface="Times New Roman" pitchFamily="18" charset="0"/>
                <a:cs typeface="Times New Roman" pitchFamily="18" charset="0"/>
              </a:rPr>
              <a:t> </a:t>
            </a:r>
            <a:r>
              <a:rPr lang="ru-RU" dirty="0" err="1" smtClean="0">
                <a:solidFill>
                  <a:schemeClr val="accent1">
                    <a:lumMod val="75000"/>
                  </a:schemeClr>
                </a:solidFill>
                <a:latin typeface="Times New Roman" pitchFamily="18" charset="0"/>
                <a:cs typeface="Times New Roman" pitchFamily="18" charset="0"/>
              </a:rPr>
              <a:t>жүрген асыл</a:t>
            </a:r>
            <a:r>
              <a:rPr lang="ru-RU" dirty="0" smtClean="0">
                <a:solidFill>
                  <a:schemeClr val="accent1">
                    <a:lumMod val="75000"/>
                  </a:schemeClr>
                </a:solidFill>
                <a:latin typeface="Times New Roman" pitchFamily="18" charset="0"/>
                <a:cs typeface="Times New Roman" pitchFamily="18" charset="0"/>
              </a:rPr>
              <a:t> </a:t>
            </a:r>
            <a:r>
              <a:rPr lang="ru-RU" dirty="0" err="1" smtClean="0">
                <a:solidFill>
                  <a:schemeClr val="accent1">
                    <a:lumMod val="75000"/>
                  </a:schemeClr>
                </a:solidFill>
                <a:latin typeface="Times New Roman" pitchFamily="18" charset="0"/>
                <a:cs typeface="Times New Roman" pitchFamily="18" charset="0"/>
              </a:rPr>
              <a:t>үлгілері</a:t>
            </a:r>
            <a:r>
              <a:rPr lang="ru-RU" dirty="0" smtClean="0">
                <a:solidFill>
                  <a:schemeClr val="accent1">
                    <a:lumMod val="75000"/>
                  </a:schemeClr>
                </a:solidFill>
                <a:latin typeface="Times New Roman" pitchFamily="18" charset="0"/>
                <a:cs typeface="Times New Roman" pitchFamily="18" charset="0"/>
              </a:rPr>
              <a:t>, </a:t>
            </a:r>
            <a:r>
              <a:rPr lang="ru-RU" dirty="0" err="1" smtClean="0">
                <a:solidFill>
                  <a:schemeClr val="accent1">
                    <a:lumMod val="75000"/>
                  </a:schemeClr>
                </a:solidFill>
                <a:latin typeface="Times New Roman" pitchFamily="18" charset="0"/>
                <a:cs typeface="Times New Roman" pitchFamily="18" charset="0"/>
              </a:rPr>
              <a:t>көне тарихымызға қатысты деректер</a:t>
            </a:r>
            <a:r>
              <a:rPr lang="ru-RU" dirty="0" smtClean="0">
                <a:solidFill>
                  <a:schemeClr val="accent1">
                    <a:lumMod val="75000"/>
                  </a:schemeClr>
                </a:solidFill>
                <a:latin typeface="Times New Roman" pitchFamily="18" charset="0"/>
                <a:cs typeface="Times New Roman" pitchFamily="18" charset="0"/>
              </a:rPr>
              <a:t> мен </a:t>
            </a:r>
            <a:r>
              <a:rPr lang="ru-RU" dirty="0" err="1" smtClean="0">
                <a:solidFill>
                  <a:schemeClr val="accent1">
                    <a:lumMod val="75000"/>
                  </a:schemeClr>
                </a:solidFill>
                <a:latin typeface="Times New Roman" pitchFamily="18" charset="0"/>
                <a:cs typeface="Times New Roman" pitchFamily="18" charset="0"/>
              </a:rPr>
              <a:t>археологиялық-этнографиялық мұралар</a:t>
            </a:r>
            <a:r>
              <a:rPr lang="ru-RU" dirty="0" smtClean="0">
                <a:solidFill>
                  <a:schemeClr val="accent1">
                    <a:lumMod val="75000"/>
                  </a:schemeClr>
                </a:solidFill>
                <a:latin typeface="Times New Roman" pitchFamily="18" charset="0"/>
                <a:cs typeface="Times New Roman" pitchFamily="18" charset="0"/>
              </a:rPr>
              <a:t>, </a:t>
            </a:r>
            <a:r>
              <a:rPr lang="ru-RU" dirty="0" err="1" smtClean="0">
                <a:solidFill>
                  <a:schemeClr val="accent1">
                    <a:lumMod val="75000"/>
                  </a:schemeClr>
                </a:solidFill>
                <a:latin typeface="Times New Roman" pitchFamily="18" charset="0"/>
                <a:cs typeface="Times New Roman" pitchFamily="18" charset="0"/>
              </a:rPr>
              <a:t>қазақ әдебиетінің өткені мен</a:t>
            </a:r>
            <a:r>
              <a:rPr lang="ru-RU" dirty="0" smtClean="0">
                <a:solidFill>
                  <a:schemeClr val="accent1">
                    <a:lumMod val="75000"/>
                  </a:schemeClr>
                </a:solidFill>
                <a:latin typeface="Times New Roman" pitchFamily="18" charset="0"/>
                <a:cs typeface="Times New Roman" pitchFamily="18" charset="0"/>
              </a:rPr>
              <a:t> </a:t>
            </a:r>
            <a:r>
              <a:rPr lang="ru-RU" dirty="0" err="1" smtClean="0">
                <a:solidFill>
                  <a:schemeClr val="accent1">
                    <a:lumMod val="75000"/>
                  </a:schemeClr>
                </a:solidFill>
                <a:latin typeface="Times New Roman" pitchFamily="18" charset="0"/>
                <a:cs typeface="Times New Roman" pitchFamily="18" charset="0"/>
              </a:rPr>
              <a:t>бүгіні және келешегі</a:t>
            </a:r>
            <a:r>
              <a:rPr lang="ru-RU" dirty="0" smtClean="0">
                <a:solidFill>
                  <a:schemeClr val="accent1">
                    <a:lumMod val="75000"/>
                  </a:schemeClr>
                </a:solidFill>
                <a:latin typeface="Times New Roman" pitchFamily="18" charset="0"/>
                <a:cs typeface="Times New Roman" pitchFamily="18" charset="0"/>
              </a:rPr>
              <a:t> </a:t>
            </a:r>
            <a:r>
              <a:rPr lang="ru-RU" dirty="0" err="1" smtClean="0">
                <a:solidFill>
                  <a:schemeClr val="accent1">
                    <a:lumMod val="75000"/>
                  </a:schemeClr>
                </a:solidFill>
                <a:latin typeface="Times New Roman" pitchFamily="18" charset="0"/>
                <a:cs typeface="Times New Roman" pitchFamily="18" charset="0"/>
              </a:rPr>
              <a:t>жайлы</a:t>
            </a:r>
            <a:r>
              <a:rPr lang="ru-RU" dirty="0" smtClean="0">
                <a:solidFill>
                  <a:schemeClr val="accent1">
                    <a:lumMod val="75000"/>
                  </a:schemeClr>
                </a:solidFill>
                <a:latin typeface="Times New Roman" pitchFamily="18" charset="0"/>
                <a:cs typeface="Times New Roman" pitchFamily="18" charset="0"/>
              </a:rPr>
              <a:t> </a:t>
            </a:r>
            <a:r>
              <a:rPr lang="ru-RU" dirty="0" err="1" smtClean="0">
                <a:solidFill>
                  <a:schemeClr val="accent1">
                    <a:lumMod val="75000"/>
                  </a:schemeClr>
                </a:solidFill>
                <a:latin typeface="Times New Roman" pitchFamily="18" charset="0"/>
                <a:cs typeface="Times New Roman" pitchFamily="18" charset="0"/>
              </a:rPr>
              <a:t>байыпты</a:t>
            </a:r>
            <a:r>
              <a:rPr lang="ru-RU" dirty="0" smtClean="0">
                <a:solidFill>
                  <a:schemeClr val="accent1">
                    <a:lumMod val="75000"/>
                  </a:schemeClr>
                </a:solidFill>
                <a:latin typeface="Times New Roman" pitchFamily="18" charset="0"/>
                <a:cs typeface="Times New Roman" pitchFamily="18" charset="0"/>
              </a:rPr>
              <a:t> </a:t>
            </a:r>
            <a:r>
              <a:rPr lang="ru-RU" dirty="0" err="1" smtClean="0">
                <a:solidFill>
                  <a:schemeClr val="accent1">
                    <a:lumMod val="75000"/>
                  </a:schemeClr>
                </a:solidFill>
                <a:latin typeface="Times New Roman" pitchFamily="18" charset="0"/>
                <a:cs typeface="Times New Roman" pitchFamily="18" charset="0"/>
              </a:rPr>
              <a:t>әдеби-сын мақалалар</a:t>
            </a:r>
            <a:r>
              <a:rPr lang="ru-RU" dirty="0" smtClean="0">
                <a:solidFill>
                  <a:schemeClr val="accent1">
                    <a:lumMod val="75000"/>
                  </a:schemeClr>
                </a:solidFill>
                <a:latin typeface="Times New Roman" pitchFamily="18" charset="0"/>
                <a:cs typeface="Times New Roman" pitchFamily="18" charset="0"/>
              </a:rPr>
              <a:t>; </a:t>
            </a:r>
            <a:r>
              <a:rPr lang="ru-RU" dirty="0" err="1" smtClean="0">
                <a:solidFill>
                  <a:schemeClr val="accent1">
                    <a:lumMod val="75000"/>
                  </a:schemeClr>
                </a:solidFill>
                <a:latin typeface="Times New Roman" pitchFamily="18" charset="0"/>
                <a:cs typeface="Times New Roman" pitchFamily="18" charset="0"/>
              </a:rPr>
              <a:t>елдік</a:t>
            </a:r>
            <a:r>
              <a:rPr lang="ru-RU" dirty="0" smtClean="0">
                <a:solidFill>
                  <a:schemeClr val="accent1">
                    <a:lumMod val="75000"/>
                  </a:schemeClr>
                </a:solidFill>
                <a:latin typeface="Times New Roman" pitchFamily="18" charset="0"/>
                <a:cs typeface="Times New Roman" pitchFamily="18" charset="0"/>
              </a:rPr>
              <a:t> </a:t>
            </a:r>
            <a:r>
              <a:rPr lang="ru-RU" dirty="0" err="1" smtClean="0">
                <a:solidFill>
                  <a:schemeClr val="accent1">
                    <a:lumMod val="75000"/>
                  </a:schemeClr>
                </a:solidFill>
                <a:latin typeface="Times New Roman" pitchFamily="18" charset="0"/>
                <a:cs typeface="Times New Roman" pitchFamily="18" charset="0"/>
              </a:rPr>
              <a:t>елеулі</a:t>
            </a:r>
            <a:r>
              <a:rPr lang="ru-RU" dirty="0" smtClean="0">
                <a:solidFill>
                  <a:schemeClr val="accent1">
                    <a:lumMod val="75000"/>
                  </a:schemeClr>
                </a:solidFill>
                <a:latin typeface="Times New Roman" pitchFamily="18" charset="0"/>
                <a:cs typeface="Times New Roman" pitchFamily="18" charset="0"/>
              </a:rPr>
              <a:t> </a:t>
            </a:r>
            <a:r>
              <a:rPr lang="ru-RU" dirty="0" err="1" smtClean="0">
                <a:solidFill>
                  <a:schemeClr val="accent1">
                    <a:lumMod val="75000"/>
                  </a:schemeClr>
                </a:solidFill>
                <a:latin typeface="Times New Roman" pitchFamily="18" charset="0"/>
                <a:cs typeface="Times New Roman" pitchFamily="18" charset="0"/>
              </a:rPr>
              <a:t>мәселелер </a:t>
            </a:r>
            <a:r>
              <a:rPr lang="ru-RU" dirty="0" smtClean="0">
                <a:solidFill>
                  <a:schemeClr val="accent1">
                    <a:lumMod val="75000"/>
                  </a:schemeClr>
                </a:solidFill>
                <a:latin typeface="Times New Roman" pitchFamily="18" charset="0"/>
                <a:cs typeface="Times New Roman" pitchFamily="18" charset="0"/>
              </a:rPr>
              <a:t>- </a:t>
            </a:r>
            <a:r>
              <a:rPr lang="ru-RU" dirty="0" err="1" smtClean="0">
                <a:solidFill>
                  <a:schemeClr val="accent1">
                    <a:lumMod val="75000"/>
                  </a:schemeClr>
                </a:solidFill>
                <a:latin typeface="Times New Roman" pitchFamily="18" charset="0"/>
                <a:cs typeface="Times New Roman" pitchFamily="18" charset="0"/>
              </a:rPr>
              <a:t>қоғамдық-саяси</a:t>
            </a:r>
            <a:r>
              <a:rPr lang="ru-RU" dirty="0" smtClean="0">
                <a:solidFill>
                  <a:schemeClr val="accent1">
                    <a:lumMod val="75000"/>
                  </a:schemeClr>
                </a:solidFill>
                <a:latin typeface="Times New Roman" pitchFamily="18" charset="0"/>
                <a:cs typeface="Times New Roman" pitchFamily="18" charset="0"/>
              </a:rPr>
              <a:t>, </a:t>
            </a:r>
            <a:r>
              <a:rPr lang="ru-RU" dirty="0" err="1" smtClean="0">
                <a:solidFill>
                  <a:schemeClr val="accent1">
                    <a:lumMod val="75000"/>
                  </a:schemeClr>
                </a:solidFill>
                <a:latin typeface="Times New Roman" pitchFamily="18" charset="0"/>
                <a:cs typeface="Times New Roman" pitchFamily="18" charset="0"/>
              </a:rPr>
              <a:t>әлеуметтік-мәдени оқиғалар жөнінде публицистік</a:t>
            </a:r>
            <a:r>
              <a:rPr lang="ru-RU" dirty="0" smtClean="0">
                <a:solidFill>
                  <a:schemeClr val="accent1">
                    <a:lumMod val="75000"/>
                  </a:schemeClr>
                </a:solidFill>
                <a:latin typeface="Times New Roman" pitchFamily="18" charset="0"/>
                <a:cs typeface="Times New Roman" pitchFamily="18" charset="0"/>
              </a:rPr>
              <a:t> </a:t>
            </a:r>
            <a:r>
              <a:rPr lang="ru-RU" dirty="0" err="1" smtClean="0">
                <a:solidFill>
                  <a:schemeClr val="accent1">
                    <a:lumMod val="75000"/>
                  </a:schemeClr>
                </a:solidFill>
                <a:latin typeface="Times New Roman" pitchFamily="18" charset="0"/>
                <a:cs typeface="Times New Roman" pitchFamily="18" charset="0"/>
              </a:rPr>
              <a:t>өткір ой-толғаулар</a:t>
            </a:r>
            <a:r>
              <a:rPr lang="ru-RU" dirty="0" smtClean="0">
                <a:solidFill>
                  <a:schemeClr val="accent1">
                    <a:lumMod val="75000"/>
                  </a:schemeClr>
                </a:solidFill>
                <a:latin typeface="Times New Roman" pitchFamily="18" charset="0"/>
                <a:cs typeface="Times New Roman" pitchFamily="18" charset="0"/>
              </a:rPr>
              <a:t>, </a:t>
            </a:r>
            <a:r>
              <a:rPr lang="ru-RU" dirty="0" err="1" smtClean="0">
                <a:solidFill>
                  <a:schemeClr val="accent1">
                    <a:lumMod val="75000"/>
                  </a:schemeClr>
                </a:solidFill>
                <a:latin typeface="Times New Roman" pitchFamily="18" charset="0"/>
                <a:cs typeface="Times New Roman" pitchFamily="18" charset="0"/>
              </a:rPr>
              <a:t>дүние жүзі классиктерінің үздік туындыларынан</a:t>
            </a:r>
            <a:r>
              <a:rPr lang="ru-RU" dirty="0" smtClean="0">
                <a:solidFill>
                  <a:schemeClr val="accent1">
                    <a:lumMod val="75000"/>
                  </a:schemeClr>
                </a:solidFill>
                <a:latin typeface="Times New Roman" pitchFamily="18" charset="0"/>
                <a:cs typeface="Times New Roman" pitchFamily="18" charset="0"/>
              </a:rPr>
              <a:t> </a:t>
            </a:r>
            <a:r>
              <a:rPr lang="ru-RU" dirty="0" err="1" smtClean="0">
                <a:solidFill>
                  <a:schemeClr val="accent1">
                    <a:lumMod val="75000"/>
                  </a:schemeClr>
                </a:solidFill>
                <a:latin typeface="Times New Roman" pitchFamily="18" charset="0"/>
                <a:cs typeface="Times New Roman" pitchFamily="18" charset="0"/>
              </a:rPr>
              <a:t>аудармалар</a:t>
            </a:r>
            <a:r>
              <a:rPr lang="ru-RU" dirty="0" smtClean="0">
                <a:solidFill>
                  <a:schemeClr val="accent1">
                    <a:lumMod val="75000"/>
                  </a:schemeClr>
                </a:solidFill>
                <a:latin typeface="Times New Roman" pitchFamily="18" charset="0"/>
                <a:cs typeface="Times New Roman" pitchFamily="18" charset="0"/>
              </a:rPr>
              <a:t> </a:t>
            </a:r>
            <a:r>
              <a:rPr lang="ru-RU" dirty="0" err="1" smtClean="0">
                <a:solidFill>
                  <a:schemeClr val="accent1">
                    <a:lumMod val="75000"/>
                  </a:schemeClr>
                </a:solidFill>
                <a:latin typeface="Times New Roman" pitchFamily="18" charset="0"/>
                <a:cs typeface="Times New Roman" pitchFamily="18" charset="0"/>
              </a:rPr>
              <a:t>жарияланады</a:t>
            </a:r>
            <a:r>
              <a:rPr lang="ru-RU" dirty="0" smtClean="0">
                <a:solidFill>
                  <a:schemeClr val="accent1">
                    <a:lumMod val="75000"/>
                  </a:schemeClr>
                </a:solidFill>
                <a:latin typeface="Times New Roman" pitchFamily="18" charset="0"/>
                <a:cs typeface="Times New Roman" pitchFamily="18" charset="0"/>
              </a:rPr>
              <a:t>.</a:t>
            </a:r>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sz="half" idx="1"/>
          </p:nvPr>
        </p:nvSpPr>
        <p:spPr>
          <a:xfrm>
            <a:off x="3203848" y="1700808"/>
            <a:ext cx="5940152" cy="4572000"/>
          </a:xfrm>
        </p:spPr>
        <p:txBody>
          <a:bodyPr>
            <a:normAutofit/>
          </a:bodyPr>
          <a:lstStyle/>
          <a:p>
            <a:pPr marL="990600" lvl="7" indent="-546100">
              <a:buNone/>
            </a:pPr>
            <a:r>
              <a:rPr lang="kk-KZ" sz="4000" dirty="0" smtClean="0">
                <a:solidFill>
                  <a:schemeClr val="tx2"/>
                </a:solidFill>
              </a:rPr>
              <a:t>“</a:t>
            </a:r>
            <a:r>
              <a:rPr lang="kk-KZ" sz="4000" dirty="0" smtClean="0">
                <a:solidFill>
                  <a:schemeClr val="tx2"/>
                </a:solidFill>
                <a:latin typeface="Times New Roman" pitchFamily="18" charset="0"/>
                <a:cs typeface="Times New Roman" pitchFamily="18" charset="0"/>
              </a:rPr>
              <a:t>Халықтар достығы”    </a:t>
            </a:r>
          </a:p>
          <a:p>
            <a:pPr marL="990600" lvl="7" indent="-546100">
              <a:buNone/>
            </a:pPr>
            <a:r>
              <a:rPr lang="kk-KZ" sz="4000" dirty="0" smtClean="0">
                <a:solidFill>
                  <a:schemeClr val="tx2"/>
                </a:solidFill>
                <a:latin typeface="Times New Roman" pitchFamily="18" charset="0"/>
                <a:cs typeface="Times New Roman" pitchFamily="18" charset="0"/>
              </a:rPr>
              <a:t>          орденімен  </a:t>
            </a:r>
          </a:p>
          <a:p>
            <a:pPr marL="990600" lvl="7" indent="-546100">
              <a:buNone/>
            </a:pPr>
            <a:r>
              <a:rPr lang="kk-KZ" sz="4000" dirty="0" smtClean="0">
                <a:solidFill>
                  <a:schemeClr val="tx2"/>
                </a:solidFill>
                <a:latin typeface="Times New Roman" pitchFamily="18" charset="0"/>
                <a:cs typeface="Times New Roman" pitchFamily="18" charset="0"/>
              </a:rPr>
              <a:t>       марапатталды </a:t>
            </a:r>
            <a:br>
              <a:rPr lang="kk-KZ" sz="4000" dirty="0" smtClean="0">
                <a:solidFill>
                  <a:schemeClr val="tx2"/>
                </a:solidFill>
                <a:latin typeface="Times New Roman" pitchFamily="18" charset="0"/>
                <a:cs typeface="Times New Roman" pitchFamily="18" charset="0"/>
              </a:rPr>
            </a:br>
            <a:r>
              <a:rPr lang="kk-KZ" sz="4000" dirty="0" smtClean="0">
                <a:solidFill>
                  <a:schemeClr val="tx2"/>
                </a:solidFill>
                <a:latin typeface="Times New Roman" pitchFamily="18" charset="0"/>
                <a:cs typeface="Times New Roman" pitchFamily="18" charset="0"/>
              </a:rPr>
              <a:t>          (1984).</a:t>
            </a:r>
            <a:endParaRPr lang="ru-RU" sz="4000" dirty="0">
              <a:solidFill>
                <a:schemeClr val="tx2"/>
              </a:solidFill>
            </a:endParaRPr>
          </a:p>
        </p:txBody>
      </p:sp>
      <p:pic>
        <p:nvPicPr>
          <p:cNvPr id="1026" name="Picture 2" descr="http://www.moscowwriters.ru/SP/o-drnar1.gif"/>
          <p:cNvPicPr>
            <a:picLocks noChangeAspect="1" noChangeArrowheads="1"/>
          </p:cNvPicPr>
          <p:nvPr/>
        </p:nvPicPr>
        <p:blipFill>
          <a:blip r:embed="rId2" cstate="print"/>
          <a:srcRect/>
          <a:stretch>
            <a:fillRect/>
          </a:stretch>
        </p:blipFill>
        <p:spPr bwMode="auto">
          <a:xfrm>
            <a:off x="1115616" y="1988840"/>
            <a:ext cx="1944216" cy="3528392"/>
          </a:xfrm>
          <a:prstGeom prst="rect">
            <a:avLst/>
          </a:prstGeom>
          <a:noFill/>
          <a:ln cmpd="thinThick">
            <a:solidFill>
              <a:schemeClr val="tx2"/>
            </a:solidFill>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3429000"/>
            <a:ext cx="8305800" cy="1143000"/>
          </a:xfrm>
        </p:spPr>
        <p:txBody>
          <a:bodyPr>
            <a:normAutofit fontScale="90000"/>
          </a:bodyPr>
          <a:lstStyle/>
          <a:p>
            <a:pPr algn="ctr"/>
            <a:r>
              <a:rPr lang="kk-KZ" dirty="0" smtClean="0">
                <a:latin typeface="Times New Roman" pitchFamily="18" charset="0"/>
                <a:cs typeface="Times New Roman" pitchFamily="18" charset="0"/>
              </a:rPr>
              <a:t>Газеттің негізін қазақ әдебиетінің </a:t>
            </a:r>
            <a:br>
              <a:rPr lang="kk-KZ" dirty="0" smtClean="0">
                <a:latin typeface="Times New Roman" pitchFamily="18" charset="0"/>
                <a:cs typeface="Times New Roman" pitchFamily="18" charset="0"/>
              </a:rPr>
            </a:br>
            <a:r>
              <a:rPr lang="kk-KZ" dirty="0" smtClean="0">
                <a:latin typeface="Times New Roman" pitchFamily="18" charset="0"/>
                <a:cs typeface="Times New Roman" pitchFamily="18" charset="0"/>
              </a:rPr>
              <a:t>С. Сейфуллин, І. Жансүгіров,</a:t>
            </a:r>
            <a:br>
              <a:rPr lang="kk-KZ" dirty="0" smtClean="0">
                <a:latin typeface="Times New Roman" pitchFamily="18" charset="0"/>
                <a:cs typeface="Times New Roman" pitchFamily="18" charset="0"/>
              </a:rPr>
            </a:br>
            <a:r>
              <a:rPr lang="kk-KZ" dirty="0" smtClean="0">
                <a:latin typeface="Times New Roman" pitchFamily="18" charset="0"/>
                <a:cs typeface="Times New Roman" pitchFamily="18" charset="0"/>
              </a:rPr>
              <a:t> Б. Майлин, М.Әуезов,</a:t>
            </a:r>
            <a:br>
              <a:rPr lang="kk-KZ" dirty="0" smtClean="0">
                <a:latin typeface="Times New Roman" pitchFamily="18" charset="0"/>
                <a:cs typeface="Times New Roman" pitchFamily="18" charset="0"/>
              </a:rPr>
            </a:br>
            <a:r>
              <a:rPr lang="kk-KZ" dirty="0" smtClean="0">
                <a:latin typeface="Times New Roman" pitchFamily="18" charset="0"/>
                <a:cs typeface="Times New Roman" pitchFamily="18" charset="0"/>
              </a:rPr>
              <a:t> С. Мұқанов, Ә.Тәжібаев </a:t>
            </a:r>
            <a:br>
              <a:rPr lang="kk-KZ" dirty="0" smtClean="0">
                <a:latin typeface="Times New Roman" pitchFamily="18" charset="0"/>
                <a:cs typeface="Times New Roman" pitchFamily="18" charset="0"/>
              </a:rPr>
            </a:br>
            <a:r>
              <a:rPr lang="kk-KZ" dirty="0" smtClean="0">
                <a:latin typeface="Times New Roman" pitchFamily="18" charset="0"/>
                <a:cs typeface="Times New Roman" pitchFamily="18" charset="0"/>
              </a:rPr>
              <a:t>сынды классиктері қалады.</a:t>
            </a:r>
            <a:endParaRPr lang="ru-RU"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Содержимое 3" descr="SDC15603.JPG"/>
          <p:cNvPicPr>
            <a:picLocks noGrp="1" noChangeAspect="1"/>
          </p:cNvPicPr>
          <p:nvPr>
            <p:ph idx="1"/>
          </p:nvPr>
        </p:nvPicPr>
        <p:blipFill>
          <a:blip r:embed="rId2" cstate="print"/>
          <a:stretch>
            <a:fillRect/>
          </a:stretch>
        </p:blipFill>
        <p:spPr>
          <a:xfrm>
            <a:off x="683568" y="1127795"/>
            <a:ext cx="7848872" cy="5181525"/>
          </a:xfrm>
          <a:ln cmpd="thinThick">
            <a:solidFill>
              <a:schemeClr val="tx2"/>
            </a:solidFill>
          </a:ln>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887</TotalTime>
  <Words>560</Words>
  <Application>Microsoft Office PowerPoint</Application>
  <PresentationFormat>Экран (4:3)</PresentationFormat>
  <Paragraphs>34</Paragraphs>
  <Slides>16</Slides>
  <Notes>1</Notes>
  <HiddenSlides>0</HiddenSlides>
  <MMClips>0</MMClips>
  <ScaleCrop>false</ScaleCrop>
  <HeadingPairs>
    <vt:vector size="4" baseType="variant">
      <vt:variant>
        <vt:lpstr>Тема</vt:lpstr>
      </vt:variant>
      <vt:variant>
        <vt:i4>2</vt:i4>
      </vt:variant>
      <vt:variant>
        <vt:lpstr>Заголовки слайдов</vt:lpstr>
      </vt:variant>
      <vt:variant>
        <vt:i4>16</vt:i4>
      </vt:variant>
    </vt:vector>
  </HeadingPairs>
  <TitlesOfParts>
    <vt:vector size="18" baseType="lpstr">
      <vt:lpstr>Поток</vt:lpstr>
      <vt:lpstr>1_Поток</vt:lpstr>
      <vt:lpstr>Қазақ әдебиеті </vt:lpstr>
      <vt:lpstr>Қазақстан  Республикасының әдебиет, мәдениет және  өнер газеті</vt:lpstr>
      <vt:lpstr>80</vt:lpstr>
      <vt:lpstr>Слайд 4</vt:lpstr>
      <vt:lpstr>Газеттің тұңғыш редакторы  Ғабит Мүсірепов</vt:lpstr>
      <vt:lpstr>Слайд 6</vt:lpstr>
      <vt:lpstr>Слайд 7</vt:lpstr>
      <vt:lpstr>Газеттің негізін қазақ әдебиетінің  С. Сейфуллин, І. Жансүгіров,  Б. Майлин, М.Әуезов,  С. Мұқанов, Ә.Тәжібаев  сынды классиктері қалады.</vt:lpstr>
      <vt:lpstr>Слайд 9</vt:lpstr>
      <vt:lpstr>Слайд 10</vt:lpstr>
      <vt:lpstr>Слайд 11</vt:lpstr>
      <vt:lpstr>Слайд 12</vt:lpstr>
      <vt:lpstr>Слайд 13</vt:lpstr>
      <vt:lpstr>Слайд 14</vt:lpstr>
      <vt:lpstr>Слайд 15</vt:lpstr>
      <vt:lpstr>Слайд 16</vt:lpstr>
    </vt:vector>
  </TitlesOfParts>
  <Company>PSU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Қазақ адебиеті</dc:title>
  <dc:creator>Library</dc:creator>
  <cp:lastModifiedBy>benadykova.a</cp:lastModifiedBy>
  <cp:revision>134</cp:revision>
  <dcterms:created xsi:type="dcterms:W3CDTF">2014-02-20T09:52:32Z</dcterms:created>
  <dcterms:modified xsi:type="dcterms:W3CDTF">2014-03-13T03:26:50Z</dcterms:modified>
</cp:coreProperties>
</file>