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5" r:id="rId3"/>
    <p:sldId id="260" r:id="rId4"/>
    <p:sldId id="261" r:id="rId5"/>
    <p:sldId id="262" r:id="rId6"/>
    <p:sldId id="263" r:id="rId7"/>
    <p:sldId id="264" r:id="rId8"/>
    <p:sldId id="27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481" y="2967335"/>
            <a:ext cx="8523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Журналы - Юбиляры</a:t>
            </a:r>
            <a:endParaRPr lang="ru-RU" sz="5400" b="1" i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 advClick="0" advTm="415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актыгуль\SDC1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8674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697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4343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Общественно–политический , литературно–художественный иллюстрированный журнал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Первый номер вышел в июле 1958 года под названием «</a:t>
            </a:r>
            <a:r>
              <a:rPr lang="kk-KZ" sz="2000" dirty="0" smtClean="0"/>
              <a:t>Мәдениет және тұрмыс</a:t>
            </a:r>
            <a:r>
              <a:rPr lang="ru-RU" sz="2000" dirty="0" smtClean="0"/>
              <a:t>». С 1990 г. – «</a:t>
            </a:r>
            <a:r>
              <a:rPr lang="ru-RU" sz="2000" dirty="0" err="1" smtClean="0"/>
              <a:t>Парасат</a:t>
            </a:r>
            <a:r>
              <a:rPr lang="ru-RU" sz="2000" dirty="0" smtClean="0"/>
              <a:t>». На страницах журнала освещаются  вопросы истории и литературы, культуры и искусства, духовности. Постоянные рубрики: «</a:t>
            </a:r>
            <a:r>
              <a:rPr lang="ru-RU" sz="2000" dirty="0" err="1" smtClean="0"/>
              <a:t>Ойтол</a:t>
            </a:r>
            <a:r>
              <a:rPr lang="kk-KZ" sz="2000" dirty="0" smtClean="0"/>
              <a:t>ғақ</a:t>
            </a:r>
            <a:r>
              <a:rPr lang="ru-RU" sz="2000" dirty="0" smtClean="0"/>
              <a:t>», «</a:t>
            </a:r>
            <a:r>
              <a:rPr lang="ru-RU" sz="2000" dirty="0" err="1" smtClean="0"/>
              <a:t>Жа</a:t>
            </a:r>
            <a:r>
              <a:rPr lang="kk-KZ" sz="2000" dirty="0" smtClean="0"/>
              <a:t>ңғырық</a:t>
            </a:r>
            <a:r>
              <a:rPr lang="ru-RU" sz="2000" dirty="0" smtClean="0"/>
              <a:t>», «</a:t>
            </a:r>
            <a:r>
              <a:rPr lang="kk-KZ" sz="2000" dirty="0" smtClean="0"/>
              <a:t>Тарих – тағдыр</a:t>
            </a:r>
            <a:r>
              <a:rPr lang="ru-RU" sz="2000" dirty="0" smtClean="0"/>
              <a:t>», «</a:t>
            </a:r>
            <a:r>
              <a:rPr lang="ru-RU" sz="2000" dirty="0" err="1" smtClean="0"/>
              <a:t>Таным</a:t>
            </a:r>
            <a:r>
              <a:rPr lang="ru-RU" sz="2000" dirty="0" smtClean="0"/>
              <a:t>», «</a:t>
            </a:r>
            <a:r>
              <a:rPr lang="kk-KZ" sz="2000" dirty="0" smtClean="0"/>
              <a:t>Дерек пен дәйек</a:t>
            </a:r>
            <a:r>
              <a:rPr lang="ru-RU" sz="2000" dirty="0" smtClean="0"/>
              <a:t>», «</a:t>
            </a:r>
            <a:r>
              <a:rPr lang="kk-KZ" sz="2000" dirty="0" smtClean="0"/>
              <a:t>Салаүат</a:t>
            </a:r>
            <a:r>
              <a:rPr lang="ru-RU" sz="2000" dirty="0" smtClean="0"/>
              <a:t>», «</a:t>
            </a:r>
            <a:r>
              <a:rPr lang="kk-KZ" sz="2000" dirty="0" smtClean="0"/>
              <a:t>Ғұмырдария</a:t>
            </a:r>
            <a:r>
              <a:rPr lang="ru-RU" sz="2000" dirty="0" smtClean="0"/>
              <a:t>». 	</a:t>
            </a:r>
            <a:br>
              <a:rPr lang="ru-RU" sz="2000" dirty="0" smtClean="0"/>
            </a:br>
            <a:r>
              <a:rPr lang="ru-RU" sz="2000" dirty="0" smtClean="0"/>
              <a:t>Выходит  один раз в месяц.</a:t>
            </a:r>
            <a:endParaRPr lang="ru-RU" sz="2000" dirty="0"/>
          </a:p>
        </p:txBody>
      </p:sp>
    </p:spTree>
  </p:cSld>
  <p:clrMapOvr>
    <a:masterClrMapping/>
  </p:clrMapOvr>
  <p:transition spd="med" advClick="0" advTm="18377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772400" cy="1362456"/>
          </a:xfrm>
        </p:spPr>
        <p:txBody>
          <a:bodyPr/>
          <a:lstStyle/>
          <a:p>
            <a:pPr algn="ctr"/>
            <a:r>
              <a:rPr lang="ru-RU" sz="9600" i="1" dirty="0" smtClean="0"/>
              <a:t>Простор</a:t>
            </a:r>
            <a:endParaRPr lang="ru-RU" sz="9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80 лет</a:t>
            </a:r>
            <a:endParaRPr lang="ru-RU" sz="9600" dirty="0"/>
          </a:p>
        </p:txBody>
      </p:sp>
    </p:spTree>
  </p:cSld>
  <p:clrMapOvr>
    <a:masterClrMapping/>
  </p:clrMapOvr>
  <p:transition spd="med" advClick="0" advTm="57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актыгуль\SDC105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472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27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Литературно- художественный  журнал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352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Издается с 1933 года. Предшественники: «Казахстан», «Советская литература Казахстана», «Литературный Казахстан», «Литература и искусство Казахстана», альманах «Казахстан», «Советский Казахстан».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 1960 г. - «Простор». Публикует критические публицистические художественные произведения писателей Казахстана, очерки, библиографию, мемуары.</a:t>
            </a:r>
            <a:r>
              <a:rPr lang="ru-RU" sz="2000" dirty="0" smtClean="0">
                <a:latin typeface="+mj-lt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Выходит  один раз в месяц.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555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854696" cy="5029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600" dirty="0" smtClean="0">
                <a:latin typeface="+mj-lt"/>
              </a:rPr>
              <a:t>Спасибо за внимание!</a:t>
            </a:r>
          </a:p>
          <a:p>
            <a:pPr algn="ctr"/>
            <a:endParaRPr lang="ru-RU" sz="5900" dirty="0" smtClean="0">
              <a:latin typeface="+mj-lt"/>
            </a:endParaRPr>
          </a:p>
          <a:p>
            <a:pPr algn="ctr"/>
            <a:r>
              <a:rPr lang="ru-RU" sz="5900" dirty="0" smtClean="0">
                <a:latin typeface="+mj-lt"/>
              </a:rPr>
              <a:t/>
            </a:r>
            <a:br>
              <a:rPr lang="ru-RU" sz="5900" dirty="0" smtClean="0">
                <a:latin typeface="+mj-lt"/>
              </a:rPr>
            </a:br>
            <a:r>
              <a:rPr lang="ru-RU" sz="8000" dirty="0" smtClean="0">
                <a:latin typeface="+mj-lt"/>
              </a:rPr>
              <a:t>Мы надеемся, что Вы с удовольствием и пользой для себя прочитаете</a:t>
            </a:r>
            <a:br>
              <a:rPr lang="ru-RU" sz="8000" dirty="0" smtClean="0">
                <a:latin typeface="+mj-lt"/>
              </a:rPr>
            </a:br>
            <a:r>
              <a:rPr lang="ru-RU" sz="8000" smtClean="0">
                <a:latin typeface="+mj-lt"/>
              </a:rPr>
              <a:t>страницы </a:t>
            </a:r>
            <a:r>
              <a:rPr lang="ru-RU" sz="8000" smtClean="0">
                <a:latin typeface="+mj-lt"/>
              </a:rPr>
              <a:t>журналов,  </a:t>
            </a:r>
            <a:r>
              <a:rPr lang="ru-RU" sz="8000" dirty="0" smtClean="0">
                <a:latin typeface="+mj-lt"/>
              </a:rPr>
              <a:t>откроете для себя </a:t>
            </a:r>
            <a:r>
              <a:rPr lang="ru-RU" sz="8000" smtClean="0">
                <a:latin typeface="+mj-lt"/>
              </a:rPr>
              <a:t>новое </a:t>
            </a:r>
            <a:r>
              <a:rPr lang="ru-RU" sz="8000" smtClean="0">
                <a:latin typeface="+mj-lt"/>
              </a:rPr>
              <a:t>, </a:t>
            </a:r>
            <a:r>
              <a:rPr lang="ru-RU" sz="8000" dirty="0" smtClean="0">
                <a:latin typeface="+mj-lt"/>
              </a:rPr>
              <a:t>интересное.</a:t>
            </a:r>
            <a:br>
              <a:rPr lang="ru-RU" sz="8000" dirty="0" smtClean="0">
                <a:latin typeface="+mj-lt"/>
              </a:rPr>
            </a:br>
            <a:endParaRPr lang="ru-RU" sz="8000" dirty="0" smtClean="0">
              <a:latin typeface="+mj-lt"/>
            </a:endParaRPr>
          </a:p>
          <a:p>
            <a:pPr algn="ctr"/>
            <a:endParaRPr lang="ru-RU" sz="8000" dirty="0" smtClean="0">
              <a:latin typeface="+mj-lt"/>
            </a:endParaRPr>
          </a:p>
          <a:p>
            <a:pPr algn="ctr"/>
            <a:r>
              <a:rPr lang="ru-RU" sz="8000" dirty="0" smtClean="0">
                <a:latin typeface="+mj-lt"/>
              </a:rPr>
              <a:t>Наш адрес: ГУК</a:t>
            </a:r>
            <a:br>
              <a:rPr lang="ru-RU" sz="8000" dirty="0" smtClean="0">
                <a:latin typeface="+mj-lt"/>
              </a:rPr>
            </a:br>
            <a:r>
              <a:rPr lang="ru-RU" sz="8000" dirty="0" smtClean="0">
                <a:latin typeface="+mj-lt"/>
              </a:rPr>
              <a:t>Научная библиотека им. академика С. </a:t>
            </a:r>
            <a:r>
              <a:rPr lang="ru-RU" sz="8000" dirty="0" err="1" smtClean="0">
                <a:latin typeface="+mj-lt"/>
              </a:rPr>
              <a:t>Бейсембаева</a:t>
            </a:r>
            <a:r>
              <a:rPr lang="ru-RU" sz="8000" dirty="0" smtClean="0">
                <a:latin typeface="+mj-lt"/>
              </a:rPr>
              <a:t/>
            </a:r>
            <a:br>
              <a:rPr lang="ru-RU" sz="8000" dirty="0" smtClean="0">
                <a:latin typeface="+mj-lt"/>
              </a:rPr>
            </a:br>
            <a:r>
              <a:rPr lang="ru-RU" sz="8000" dirty="0" smtClean="0">
                <a:latin typeface="+mj-lt"/>
              </a:rPr>
              <a:t>Читальный зал периодических изданий</a:t>
            </a:r>
            <a:br>
              <a:rPr lang="ru-RU" sz="8000" dirty="0" smtClean="0">
                <a:latin typeface="+mj-lt"/>
              </a:rPr>
            </a:br>
            <a:r>
              <a:rPr lang="ru-RU" sz="8000" dirty="0" smtClean="0">
                <a:latin typeface="+mj-lt"/>
              </a:rPr>
              <a:t>Время работы:</a:t>
            </a:r>
            <a:br>
              <a:rPr lang="ru-RU" sz="8000" dirty="0" smtClean="0">
                <a:latin typeface="+mj-lt"/>
              </a:rPr>
            </a:br>
            <a:r>
              <a:rPr lang="ru-RU" sz="8000" dirty="0" smtClean="0">
                <a:latin typeface="+mj-lt"/>
              </a:rPr>
              <a:t>ежедневно – с 9.00 – 19.00</a:t>
            </a:r>
            <a:br>
              <a:rPr lang="ru-RU" sz="8000" dirty="0" smtClean="0">
                <a:latin typeface="+mj-lt"/>
              </a:rPr>
            </a:br>
            <a:r>
              <a:rPr lang="ru-RU" sz="8000" dirty="0" smtClean="0">
                <a:latin typeface="+mj-lt"/>
              </a:rPr>
              <a:t>суббота - с  9.00 – 17.00</a:t>
            </a:r>
            <a:br>
              <a:rPr lang="ru-RU" sz="8000" dirty="0" smtClean="0">
                <a:latin typeface="+mj-lt"/>
              </a:rPr>
            </a:br>
            <a:r>
              <a:rPr lang="ru-RU" sz="8000" dirty="0" smtClean="0">
                <a:latin typeface="+mj-lt"/>
              </a:rPr>
              <a:t>воскресенье – выходной</a:t>
            </a:r>
            <a:br>
              <a:rPr lang="ru-RU" sz="8000" dirty="0" smtClean="0">
                <a:latin typeface="+mj-lt"/>
              </a:rPr>
            </a:br>
            <a:endParaRPr lang="ru-RU" sz="8000" dirty="0" smtClean="0">
              <a:latin typeface="+mj-lt"/>
            </a:endParaRPr>
          </a:p>
          <a:p>
            <a:pPr algn="ctr"/>
            <a:endParaRPr lang="ru-RU" sz="8000" dirty="0" smtClean="0">
              <a:latin typeface="+mj-lt"/>
            </a:endParaRPr>
          </a:p>
          <a:p>
            <a:pPr algn="ctr"/>
            <a:r>
              <a:rPr lang="ru-RU" sz="8000" dirty="0" smtClean="0">
                <a:latin typeface="+mj-lt"/>
              </a:rPr>
              <a:t>Составитель: </a:t>
            </a:r>
            <a:r>
              <a:rPr lang="ru-RU" sz="8000" dirty="0" err="1" smtClean="0">
                <a:latin typeface="+mj-lt"/>
              </a:rPr>
              <a:t>Байтусакова</a:t>
            </a:r>
            <a:r>
              <a:rPr lang="ru-RU" sz="8000" dirty="0" smtClean="0">
                <a:latin typeface="+mj-lt"/>
              </a:rPr>
              <a:t> Б. Б.</a:t>
            </a:r>
          </a:p>
          <a:p>
            <a:pPr algn="ctr"/>
            <a:r>
              <a:rPr lang="ru-RU" sz="2800" dirty="0" smtClean="0">
                <a:latin typeface="+mj-lt"/>
              </a:rPr>
              <a:t/>
            </a:r>
            <a:br>
              <a:rPr lang="ru-RU" sz="2800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 advClick="0" advTm="380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10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Зарождение и становление казахской и русскоязычной публицистики в Казахстане имеет свою историю. Значительный вклад в освещении литературной жизни Казахстана, пропаганду культуры и искусства казахского народа, а также пропаганду произведений русскоязычных писателей внесли свой вклад журналы.</a:t>
            </a:r>
            <a:br>
              <a:rPr lang="ru-RU" sz="2700" dirty="0" smtClean="0"/>
            </a:br>
            <a:r>
              <a:rPr lang="ru-RU" sz="2700" dirty="0" smtClean="0"/>
              <a:t> 2013 г. является знаменательным для таких журналов как:</a:t>
            </a:r>
            <a:br>
              <a:rPr lang="ru-RU" sz="2700" dirty="0" smtClean="0"/>
            </a:br>
            <a:r>
              <a:rPr lang="ru-RU" sz="2700" dirty="0" smtClean="0"/>
              <a:t>Ж</a:t>
            </a:r>
            <a:r>
              <a:rPr lang="kk-KZ" sz="2800" dirty="0" smtClean="0"/>
              <a:t>ұ</a:t>
            </a:r>
            <a:r>
              <a:rPr lang="ru-RU" sz="2700" dirty="0" err="1" smtClean="0"/>
              <a:t>лдыз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Абай</a:t>
            </a:r>
            <a:br>
              <a:rPr lang="ru-RU" sz="2700" dirty="0" smtClean="0"/>
            </a:br>
            <a:r>
              <a:rPr lang="ru-RU" sz="2700" dirty="0" err="1" smtClean="0"/>
              <a:t>Парасат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Простор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16505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kk-KZ" sz="9600" dirty="0" smtClean="0">
                <a:solidFill>
                  <a:schemeClr val="accent3">
                    <a:lumMod val="75000"/>
                  </a:schemeClr>
                </a:solidFill>
              </a:rPr>
              <a:t>Жұлдыз 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kk-KZ" sz="9600" dirty="0" smtClean="0"/>
              <a:t>85 </a:t>
            </a:r>
            <a:r>
              <a:rPr lang="kk-KZ" sz="4400" dirty="0" smtClean="0"/>
              <a:t>лет</a:t>
            </a:r>
            <a:endParaRPr lang="ru-RU" sz="9600" dirty="0"/>
          </a:p>
        </p:txBody>
      </p:sp>
    </p:spTree>
  </p:cSld>
  <p:clrMapOvr>
    <a:masterClrMapping/>
  </p:clrMapOvr>
  <p:transition spd="med" advClick="0" advTm="299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Бактыгуль\SDC10507.JPG"/>
          <p:cNvPicPr>
            <a:picLocks noChangeAspect="1" noChangeArrowheads="1"/>
          </p:cNvPicPr>
          <p:nvPr/>
        </p:nvPicPr>
        <p:blipFill>
          <a:blip r:embed="rId2" cstate="print"/>
          <a:srcRect l="18462" r="3077" b="3077"/>
          <a:stretch>
            <a:fillRect/>
          </a:stretch>
        </p:blipFill>
        <p:spPr bwMode="auto">
          <a:xfrm>
            <a:off x="1219200" y="838199"/>
            <a:ext cx="7162800" cy="56477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97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49112"/>
          </a:xfrm>
        </p:spPr>
        <p:txBody>
          <a:bodyPr anchor="t">
            <a:normAutofit/>
          </a:bodyPr>
          <a:lstStyle/>
          <a:p>
            <a:pPr algn="ctr"/>
            <a:r>
              <a:rPr lang="kk-KZ" sz="4000" dirty="0" smtClean="0"/>
              <a:t>Республиканский литературно-художественный журнал</a:t>
            </a:r>
            <a:br>
              <a:rPr lang="kk-KZ" sz="4000" dirty="0" smtClean="0"/>
            </a:b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kk-KZ" sz="2000" dirty="0" smtClean="0"/>
              <a:t>Предшественники журналы </a:t>
            </a:r>
            <a:r>
              <a:rPr lang="ru-RU" sz="2000" dirty="0" smtClean="0"/>
              <a:t>: </a:t>
            </a:r>
            <a:r>
              <a:rPr lang="kk-KZ" sz="2000" dirty="0" smtClean="0"/>
              <a:t>   “Шолпан”     ( “Венера”, 1922),    “ Таң”  (“</a:t>
            </a:r>
            <a:r>
              <a:rPr lang="ru-RU" sz="2000" dirty="0" smtClean="0"/>
              <a:t>Заря", 1924), </a:t>
            </a:r>
            <a:r>
              <a:rPr lang="kk-KZ" sz="2000" dirty="0" smtClean="0"/>
              <a:t>“Жаңа әдебиет”</a:t>
            </a:r>
            <a:r>
              <a:rPr lang="ru-RU" sz="2000" dirty="0" smtClean="0"/>
              <a:t>(</a:t>
            </a:r>
            <a:r>
              <a:rPr lang="kk-KZ" sz="2000" dirty="0" smtClean="0"/>
              <a:t>“Новая литература” 1928- 32</a:t>
            </a:r>
            <a:r>
              <a:rPr lang="ru-RU" sz="2000" dirty="0" smtClean="0"/>
              <a:t>),</a:t>
            </a:r>
            <a:r>
              <a:rPr lang="kk-KZ" sz="2000" dirty="0" smtClean="0"/>
              <a:t> “Жыл құсы” </a:t>
            </a:r>
            <a:r>
              <a:rPr lang="ru-RU" sz="2000" dirty="0" smtClean="0"/>
              <a:t>(</a:t>
            </a:r>
            <a:r>
              <a:rPr lang="kk-KZ" sz="2000" dirty="0" smtClean="0"/>
              <a:t>“Перелетные птицы”</a:t>
            </a:r>
            <a:r>
              <a:rPr lang="ru-RU" sz="2000" dirty="0" smtClean="0"/>
              <a:t>) и </a:t>
            </a:r>
            <a:r>
              <a:rPr lang="kk-KZ" sz="2000" dirty="0" smtClean="0"/>
              <a:t>“Әдебиет майданы” </a:t>
            </a:r>
            <a:r>
              <a:rPr lang="ru-RU" sz="2000" dirty="0" smtClean="0"/>
              <a:t>(1932 - 39), </a:t>
            </a:r>
            <a:r>
              <a:rPr lang="kk-KZ" sz="2000" dirty="0" smtClean="0"/>
              <a:t>“Майдан” </a:t>
            </a:r>
            <a:r>
              <a:rPr lang="ru-RU" sz="2000" dirty="0" smtClean="0"/>
              <a:t>(</a:t>
            </a:r>
            <a:r>
              <a:rPr lang="kk-KZ" sz="2000" dirty="0" smtClean="0"/>
              <a:t>“Фронт”</a:t>
            </a:r>
            <a:r>
              <a:rPr lang="ru-RU" sz="2000" dirty="0" smtClean="0"/>
              <a:t>, 1941- 45),  </a:t>
            </a:r>
            <a:r>
              <a:rPr lang="kk-KZ" sz="2000" dirty="0" smtClean="0"/>
              <a:t>“Әдебиет және искусство”  </a:t>
            </a:r>
            <a:r>
              <a:rPr lang="ru-RU" sz="2000" dirty="0" smtClean="0"/>
              <a:t>(</a:t>
            </a:r>
            <a:r>
              <a:rPr lang="kk-KZ" sz="2000" dirty="0" smtClean="0"/>
              <a:t>“Литература и искусство”, 1939- 41 и 1945- 57</a:t>
            </a:r>
            <a:r>
              <a:rPr lang="ru-RU" sz="2000" dirty="0" smtClean="0"/>
              <a:t>).</a:t>
            </a:r>
            <a:r>
              <a:rPr lang="kk-KZ" sz="2000" dirty="0" smtClean="0"/>
              <a:t> С 1957 г. - “Жұ</a:t>
            </a:r>
            <a:r>
              <a:rPr lang="ru-RU" sz="2000" dirty="0" err="1" smtClean="0"/>
              <a:t>лдыз</a:t>
            </a:r>
            <a:r>
              <a:rPr lang="kk-KZ" sz="2000" dirty="0" smtClean="0"/>
              <a:t>”</a:t>
            </a:r>
            <a:r>
              <a:rPr lang="ru-RU" sz="2000" dirty="0" smtClean="0"/>
              <a:t>. </a:t>
            </a:r>
            <a:r>
              <a:rPr lang="kk-KZ" sz="2000" dirty="0" smtClean="0"/>
              <a:t/>
            </a:r>
            <a:br>
              <a:rPr lang="kk-KZ" sz="2000" dirty="0" smtClean="0"/>
            </a:br>
            <a:r>
              <a:rPr lang="kk-KZ" sz="2000" dirty="0" smtClean="0"/>
              <a:t>   </a:t>
            </a:r>
            <a:r>
              <a:rPr lang="ru-RU" sz="2000" dirty="0" smtClean="0"/>
              <a:t>Становлению </a:t>
            </a:r>
            <a:r>
              <a:rPr lang="kk-KZ" sz="2000" dirty="0" smtClean="0"/>
              <a:t>“</a:t>
            </a:r>
            <a:r>
              <a:rPr lang="ru-RU" sz="2000" dirty="0" smtClean="0"/>
              <a:t>Ж</a:t>
            </a:r>
            <a:r>
              <a:rPr lang="kk-KZ" sz="2000" dirty="0" smtClean="0"/>
              <a:t>ұлдыз” способствовали Б</a:t>
            </a:r>
            <a:r>
              <a:rPr lang="ru-RU" sz="2000" dirty="0" smtClean="0"/>
              <a:t>.</a:t>
            </a:r>
            <a:r>
              <a:rPr lang="kk-KZ" sz="2000" dirty="0" smtClean="0"/>
              <a:t> Майлин , И. Жансугуров, М. Ауэзов, С. Муканов. Главными редакторами в разные годы были</a:t>
            </a:r>
            <a:br>
              <a:rPr lang="kk-KZ" sz="2000" dirty="0" smtClean="0"/>
            </a:br>
            <a:r>
              <a:rPr lang="kk-KZ" sz="2000" dirty="0" smtClean="0"/>
              <a:t> Г. Мусрепов, А. Нурпеисов. На страницах журнала публикуются новые произведения поэтов и писателей, статьи по истории, культуре, искусству   и литературе казахского  народа. Представляет свои страницы для обозрений по изобразительному искусству Казахстана.</a:t>
            </a:r>
            <a:br>
              <a:rPr lang="kk-KZ" sz="2000" dirty="0" smtClean="0"/>
            </a:br>
            <a:r>
              <a:rPr lang="kk-KZ" sz="2000" dirty="0" smtClean="0"/>
              <a:t>Выходит один раз в месяц</a:t>
            </a:r>
            <a:r>
              <a:rPr lang="ru-RU" sz="2000" dirty="0" smtClean="0"/>
              <a:t>.</a:t>
            </a:r>
            <a:r>
              <a:rPr lang="kk-KZ" sz="2000" dirty="0" smtClean="0"/>
              <a:t>                                                                           </a:t>
            </a:r>
            <a:endParaRPr lang="ru-RU" sz="2000" dirty="0"/>
          </a:p>
        </p:txBody>
      </p:sp>
    </p:spTree>
  </p:cSld>
  <p:clrMapOvr>
    <a:masterClrMapping/>
  </p:clrMapOvr>
  <p:transition spd="med" advClick="0" advTm="34414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dirty="0" smtClean="0"/>
              <a:t>Абай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95 </a:t>
            </a:r>
            <a:r>
              <a:rPr lang="ru-RU" sz="5400" dirty="0" smtClean="0"/>
              <a:t>лет</a:t>
            </a:r>
            <a:endParaRPr lang="ru-RU" sz="9600" dirty="0"/>
          </a:p>
        </p:txBody>
      </p:sp>
    </p:spTree>
  </p:cSld>
  <p:clrMapOvr>
    <a:masterClrMapping/>
  </p:clrMapOvr>
  <p:transition spd="med" advClick="0" advTm="48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актыгуль\SDC10508.JPG"/>
          <p:cNvPicPr>
            <a:picLocks noChangeAspect="1" noChangeArrowheads="1"/>
          </p:cNvPicPr>
          <p:nvPr/>
        </p:nvPicPr>
        <p:blipFill>
          <a:blip r:embed="rId2" cstate="print"/>
          <a:srcRect l="4480" b="7419"/>
          <a:stretch>
            <a:fillRect/>
          </a:stretch>
        </p:blipFill>
        <p:spPr bwMode="auto">
          <a:xfrm>
            <a:off x="914400" y="914400"/>
            <a:ext cx="7382129" cy="53662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789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85800"/>
            <a:ext cx="8001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Республиканский  Независимый фольклорно-этнографический литературно-художественный журнал </a:t>
            </a:r>
          </a:p>
          <a:p>
            <a:pPr algn="ctr"/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Издавался в Семипалатинске с февраля по ноябрь 1918 года. Первый редактор журнала Ж.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Аймаутов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. Журнал пропагандировал произведения Абая, поднимал насущные вопросы культуры и литературы, искусства и истории. Печатались статьи об общественной и духовной жизни, о науке и философии. Вновь стал издаваться с 1992 г. Пропагандирует литературное наследие Абая , национальную культуру, исследует  «белые пятна»  в истории казахской литературы.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Выходит 6 номеров в год.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 advClick="0" advTm="26613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i="1" dirty="0" err="1" smtClean="0"/>
              <a:t>Парасат</a:t>
            </a:r>
            <a:endParaRPr lang="ru-RU" sz="9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55лет</a:t>
            </a:r>
            <a:endParaRPr lang="ru-RU" sz="8000" dirty="0"/>
          </a:p>
        </p:txBody>
      </p:sp>
    </p:spTree>
  </p:cSld>
  <p:clrMapOvr>
    <a:masterClrMapping/>
  </p:clrMapOvr>
  <p:transition spd="med" advClick="0" advTm="716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211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Зарождение и становление казахской и русскоязычной публицистики в Казахстане имеет свою историю. Значительный вклад в освещении литературной жизни Казахстана, пропаганду культуры и искусства казахского народа, а также пропаганду произведений русскоязычных писателей внесли свой вклад журналы.  2013 г. является знаменательным для таких журналов как: Жұлдыз Абай Парасат Простор </vt:lpstr>
      <vt:lpstr>        Жұлдыз </vt:lpstr>
      <vt:lpstr>Слайд 4</vt:lpstr>
      <vt:lpstr>Республиканский литературно-художественный журнал  Предшественники журналы :    “Шолпан”     ( “Венера”, 1922),    “ Таң”  (“Заря", 1924), “Жаңа әдебиет”(“Новая литература” 1928- 32), “Жыл құсы” (“Перелетные птицы”) и “Әдебиет майданы” (1932 - 39), “Майдан” (“Фронт”, 1941- 45),  “Әдебиет және искусство”  (“Литература и искусство”, 1939- 41 и 1945- 57). С 1957 г. - “Жұлдыз”.     Становлению “Жұлдыз” способствовали Б. Майлин , И. Жансугуров, М. Ауэзов, С. Муканов. Главными редакторами в разные годы были  Г. Мусрепов, А. Нурпеисов. На страницах журнала публикуются новые произведения поэтов и писателей, статьи по истории, культуре, искусству   и литературе казахского  народа. Представляет свои страницы для обозрений по изобразительному искусству Казахстана. Выходит один раз в месяц.                                                                           </vt:lpstr>
      <vt:lpstr>Абай</vt:lpstr>
      <vt:lpstr>Слайд 7</vt:lpstr>
      <vt:lpstr>Слайд 8</vt:lpstr>
      <vt:lpstr>Парасат</vt:lpstr>
      <vt:lpstr>Слайд 10</vt:lpstr>
      <vt:lpstr>Общественно–политический , литературно–художественный иллюстрированный журнал   Первый номер вышел в июле 1958 года под названием «Мәдениет және тұрмыс». С 1990 г. – «Парасат». На страницах журнала освещаются  вопросы истории и литературы, культуры и искусства, духовности. Постоянные рубрики: «Ойтолғақ», «Жаңғырық», «Тарих – тағдыр», «Таным», «Дерек пен дәйек», «Салаүат», «Ғұмырдария».   Выходит  один раз в месяц.</vt:lpstr>
      <vt:lpstr>Простор</vt:lpstr>
      <vt:lpstr>Слайд 13</vt:lpstr>
      <vt:lpstr>Литературно- художественный  журнал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65</cp:revision>
  <dcterms:created xsi:type="dcterms:W3CDTF">2013-02-19T06:47:40Z</dcterms:created>
  <dcterms:modified xsi:type="dcterms:W3CDTF">2013-04-01T10:47:59Z</dcterms:modified>
</cp:coreProperties>
</file>