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0" r:id="rId4"/>
    <p:sldId id="257" r:id="rId5"/>
    <p:sldId id="258" r:id="rId6"/>
    <p:sldId id="259" r:id="rId7"/>
    <p:sldId id="261" r:id="rId8"/>
    <p:sldId id="279" r:id="rId9"/>
    <p:sldId id="262" r:id="rId10"/>
    <p:sldId id="272" r:id="rId11"/>
    <p:sldId id="275" r:id="rId12"/>
    <p:sldId id="263" r:id="rId13"/>
    <p:sldId id="276" r:id="rId14"/>
    <p:sldId id="264" r:id="rId15"/>
    <p:sldId id="274" r:id="rId16"/>
    <p:sldId id="265" r:id="rId17"/>
    <p:sldId id="277" r:id="rId18"/>
    <p:sldId id="266" r:id="rId19"/>
    <p:sldId id="270" r:id="rId20"/>
    <p:sldId id="267" r:id="rId21"/>
    <p:sldId id="268" r:id="rId22"/>
    <p:sldId id="273" r:id="rId23"/>
    <p:sldId id="269" r:id="rId24"/>
    <p:sldId id="278" r:id="rId25"/>
    <p:sldId id="280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7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46F572-6807-4754-9D52-880A2BA124F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58365-B987-4AB6-A072-8E1429B53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30963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Нұрсұлтан Әб</a:t>
            </a:r>
            <a:r>
              <a:rPr lang="en-US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шұлы 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Назарбаев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20232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Республикасының тұңғыш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nazarbaevy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56084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9af6a0496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064896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Ғылыми еңбектері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Кітаптары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i="1" dirty="0" smtClean="0"/>
              <a:t>Н.Назарбаев </a:t>
            </a:r>
            <a:r>
              <a:rPr lang="ru-RU" sz="2900" i="1" dirty="0" err="1" smtClean="0"/>
              <a:t>бірқатар ғылыми еңбектердің және әлеуметтік-экономикалық </a:t>
            </a:r>
            <a:r>
              <a:rPr lang="ru-RU" sz="2900" i="1" dirty="0" smtClean="0"/>
              <a:t>даму </a:t>
            </a:r>
            <a:r>
              <a:rPr lang="ru-RU" sz="2900" i="1" dirty="0" err="1" smtClean="0"/>
              <a:t>мәселелері </a:t>
            </a:r>
            <a:r>
              <a:rPr lang="ru-RU" sz="2900" i="1" dirty="0" smtClean="0"/>
              <a:t>мен </a:t>
            </a:r>
            <a:r>
              <a:rPr lang="ru-RU" sz="2900" i="1" dirty="0" err="1" smtClean="0"/>
              <a:t>қоғамдық-саяси тақырып бойынша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кітаптардың </a:t>
            </a:r>
            <a:r>
              <a:rPr lang="ru-RU" sz="2900" i="1" dirty="0" smtClean="0"/>
              <a:t>авторы:</a:t>
            </a:r>
          </a:p>
          <a:p>
            <a:r>
              <a:rPr lang="ru-RU" sz="2900" i="1" dirty="0" smtClean="0"/>
              <a:t>«Важнейшее условие интенсификации» (А., 1983),</a:t>
            </a:r>
          </a:p>
          <a:p>
            <a:r>
              <a:rPr lang="ru-RU" sz="2900" i="1" dirty="0" smtClean="0"/>
              <a:t>«Стальной профиль Казахстана» (А., 1984),</a:t>
            </a:r>
          </a:p>
          <a:p>
            <a:r>
              <a:rPr lang="ru-RU" sz="2900" i="1" dirty="0" smtClean="0"/>
              <a:t>«Экономика Казахстана: реальность и перспектива становления» (А., 1988),</a:t>
            </a:r>
          </a:p>
          <a:p>
            <a:r>
              <a:rPr lang="ru-RU" sz="2900" i="1" dirty="0" smtClean="0"/>
              <a:t>«Без правых и левых» (М., 1991), </a:t>
            </a:r>
          </a:p>
          <a:p>
            <a:r>
              <a:rPr lang="ru-RU" sz="2900" i="1" dirty="0" smtClean="0"/>
              <a:t>«Стратегия развития Казахстана как суверенного государства» (А., 1992),</a:t>
            </a:r>
          </a:p>
          <a:p>
            <a:r>
              <a:rPr lang="ru-RU" sz="2900" i="1" dirty="0" smtClean="0"/>
              <a:t>«Стратегия ресурсосбережения и переход к рынку» (М., 1992),</a:t>
            </a:r>
          </a:p>
          <a:p>
            <a:r>
              <a:rPr lang="ru-RU" sz="2900" i="1" dirty="0" smtClean="0"/>
              <a:t>«Идейная консолидация общества как условие прогресса Казахстана» (А., 1993),</a:t>
            </a:r>
          </a:p>
          <a:p>
            <a:r>
              <a:rPr lang="ru-RU" sz="2900" i="1" dirty="0" err="1" smtClean="0"/>
              <a:t>«Нарық және әлеуметтік-экономикалық </a:t>
            </a:r>
            <a:r>
              <a:rPr lang="ru-RU" sz="2900" i="1" dirty="0" smtClean="0"/>
              <a:t>даму» (А., 1994),</a:t>
            </a:r>
          </a:p>
          <a:p>
            <a:r>
              <a:rPr lang="ru-RU" sz="2900" i="1" dirty="0" err="1" smtClean="0"/>
              <a:t>«Ғасырлар тоғысында» </a:t>
            </a:r>
            <a:r>
              <a:rPr lang="ru-RU" sz="2900" i="1" dirty="0" smtClean="0"/>
              <a:t>(А., 1996),</a:t>
            </a:r>
          </a:p>
          <a:p>
            <a:r>
              <a:rPr lang="ru-RU" sz="2900" i="1" dirty="0" smtClean="0"/>
              <a:t>«Евразийский союз: идеи, практика, перспективы» (М., 1997),</a:t>
            </a:r>
          </a:p>
          <a:p>
            <a:r>
              <a:rPr lang="ru-RU" sz="2900" i="1" dirty="0" smtClean="0"/>
              <a:t>«</a:t>
            </a:r>
            <a:r>
              <a:rPr lang="ru-RU" sz="2900" i="1" dirty="0" err="1" smtClean="0"/>
              <a:t>Тарих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толқынында» </a:t>
            </a:r>
            <a:r>
              <a:rPr lang="ru-RU" sz="2900" i="1" dirty="0" smtClean="0"/>
              <a:t>(А., 1997),</a:t>
            </a:r>
          </a:p>
          <a:p>
            <a:r>
              <a:rPr lang="ru-RU" sz="2900" i="1" dirty="0" smtClean="0"/>
              <a:t>«О времени, о судьбах, о себе...» (Лондон, 1997),</a:t>
            </a:r>
          </a:p>
          <a:p>
            <a:r>
              <a:rPr lang="ru-RU" sz="2900" i="1" dirty="0" smtClean="0"/>
              <a:t>«Стратегия трансформации общества и возрождение евразийской цивилизации» (М., 2002),</a:t>
            </a:r>
          </a:p>
          <a:p>
            <a:r>
              <a:rPr lang="ru-RU" sz="2900" i="1" dirty="0" smtClean="0"/>
              <a:t>«</a:t>
            </a:r>
            <a:r>
              <a:rPr lang="ru-RU" sz="2900" i="1" dirty="0" err="1" smtClean="0"/>
              <a:t>Бейбітшілік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кіндігі</a:t>
            </a:r>
            <a:r>
              <a:rPr lang="ru-RU" sz="2900" i="1" dirty="0" smtClean="0"/>
              <a:t>» (А., 2002),</a:t>
            </a:r>
          </a:p>
          <a:p>
            <a:r>
              <a:rPr lang="ru-RU" sz="2900" i="1" dirty="0" smtClean="0"/>
              <a:t>«</a:t>
            </a:r>
            <a:r>
              <a:rPr lang="ru-RU" sz="2900" i="1" dirty="0" err="1" smtClean="0"/>
              <a:t>Сындарлы</a:t>
            </a:r>
            <a:r>
              <a:rPr lang="ru-RU" sz="2900" i="1" dirty="0" smtClean="0"/>
              <a:t> он </a:t>
            </a:r>
            <a:r>
              <a:rPr lang="ru-RU" sz="2900" i="1" dirty="0" err="1" smtClean="0"/>
              <a:t>жыл</a:t>
            </a:r>
            <a:r>
              <a:rPr lang="ru-RU" sz="2900" i="1" dirty="0" smtClean="0"/>
              <a:t>» (А., 2002),</a:t>
            </a:r>
          </a:p>
          <a:p>
            <a:r>
              <a:rPr lang="ru-RU" sz="2900" i="1" dirty="0" smtClean="0"/>
              <a:t>«</a:t>
            </a:r>
            <a:r>
              <a:rPr lang="ru-RU" sz="2900" i="1" dirty="0" err="1" smtClean="0"/>
              <a:t>Еуразия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жүрегінде» </a:t>
            </a:r>
            <a:r>
              <a:rPr lang="ru-RU" sz="2900" i="1" dirty="0" smtClean="0"/>
              <a:t>(А., 2005).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41d730b5-4178-40ac-adbe-0c11f6128c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920880" cy="223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Documents\library\Desktop\adv-DM-1024x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3816424" cy="320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cuments\library\Desktop\c4qdrg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949452" cy="279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Нұрсұлтан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Назарбаев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атында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</a:t>
            </a:r>
            <a:r>
              <a:rPr lang="ru-RU" i="1" dirty="0" err="1" smtClean="0"/>
              <a:t>Нұрсұлтан </a:t>
            </a:r>
            <a:r>
              <a:rPr lang="ru-RU" i="1" dirty="0" smtClean="0"/>
              <a:t>Назарбаев </a:t>
            </a:r>
            <a:r>
              <a:rPr lang="ru-RU" i="1" dirty="0" err="1" smtClean="0"/>
              <a:t>есімін</a:t>
            </a:r>
            <a:r>
              <a:rPr lang="ru-RU" i="1" dirty="0" smtClean="0"/>
              <a:t> </a:t>
            </a:r>
            <a:r>
              <a:rPr lang="ru-RU" i="1" dirty="0" err="1" smtClean="0"/>
              <a:t>әртүрлі нысандарға </a:t>
            </a:r>
            <a:r>
              <a:rPr lang="ru-RU" i="1" dirty="0" smtClean="0"/>
              <a:t>беру </a:t>
            </a:r>
            <a:r>
              <a:rPr lang="ru-RU" i="1" dirty="0" err="1" smtClean="0"/>
              <a:t>туралы</a:t>
            </a:r>
            <a:r>
              <a:rPr lang="ru-RU" i="1" dirty="0" smtClean="0"/>
              <a:t> </a:t>
            </a:r>
            <a:r>
              <a:rPr lang="ru-RU" i="1" dirty="0" err="1" smtClean="0"/>
              <a:t>ұсыныстар қазақ қоғамын жиі</a:t>
            </a:r>
            <a:r>
              <a:rPr lang="ru-RU" i="1" dirty="0" smtClean="0"/>
              <a:t> </a:t>
            </a:r>
            <a:r>
              <a:rPr lang="ru-RU" i="1" dirty="0" err="1" smtClean="0"/>
              <a:t>шулатып</a:t>
            </a:r>
            <a:r>
              <a:rPr lang="ru-RU" i="1" dirty="0" smtClean="0"/>
              <a:t> </a:t>
            </a:r>
            <a:r>
              <a:rPr lang="ru-RU" i="1" dirty="0" err="1" smtClean="0"/>
              <a:t>жатады</a:t>
            </a:r>
            <a:r>
              <a:rPr lang="ru-RU" i="1" dirty="0" smtClean="0"/>
              <a:t>. </a:t>
            </a:r>
            <a:r>
              <a:rPr lang="ru-RU" i="1" dirty="0" err="1" smtClean="0"/>
              <a:t>Алайда</a:t>
            </a:r>
            <a:r>
              <a:rPr lang="ru-RU" i="1" dirty="0" smtClean="0"/>
              <a:t> </a:t>
            </a:r>
            <a:r>
              <a:rPr lang="ru-RU" i="1" dirty="0" err="1" smtClean="0"/>
              <a:t>Елбасы</a:t>
            </a:r>
            <a:r>
              <a:rPr lang="ru-RU" i="1" dirty="0" smtClean="0"/>
              <a:t> </a:t>
            </a:r>
            <a:r>
              <a:rPr lang="ru-RU" i="1" dirty="0" err="1" smtClean="0"/>
              <a:t>барлық ұсыныстарға келісімін</a:t>
            </a:r>
            <a:r>
              <a:rPr lang="ru-RU" i="1" dirty="0" smtClean="0"/>
              <a:t> </a:t>
            </a:r>
            <a:r>
              <a:rPr lang="ru-RU" i="1" dirty="0" err="1" smtClean="0"/>
              <a:t>берген</a:t>
            </a:r>
            <a:r>
              <a:rPr lang="ru-RU" i="1" dirty="0" smtClean="0"/>
              <a:t> </a:t>
            </a:r>
            <a:r>
              <a:rPr lang="ru-RU" i="1" dirty="0" err="1" smtClean="0"/>
              <a:t>жоқ.</a:t>
            </a:r>
            <a:r>
              <a:rPr lang="ru-RU" i="1" dirty="0" smtClean="0"/>
              <a:t> </a:t>
            </a:r>
            <a:r>
              <a:rPr lang="ru-RU" i="1" dirty="0" err="1" smtClean="0"/>
              <a:t>Өз есімін</a:t>
            </a:r>
            <a:r>
              <a:rPr lang="ru-RU" i="1" dirty="0" smtClean="0"/>
              <a:t> </a:t>
            </a:r>
            <a:r>
              <a:rPr lang="ru-RU" i="1" dirty="0" err="1" smtClean="0"/>
              <a:t>білім</a:t>
            </a:r>
            <a:r>
              <a:rPr lang="ru-RU" i="1" dirty="0" smtClean="0"/>
              <a:t> </a:t>
            </a:r>
            <a:r>
              <a:rPr lang="ru-RU" i="1" dirty="0" err="1" smtClean="0"/>
              <a:t>және ғылыммен байланыстыруды</a:t>
            </a:r>
            <a:r>
              <a:rPr lang="ru-RU" i="1" dirty="0" smtClean="0"/>
              <a:t> </a:t>
            </a:r>
            <a:r>
              <a:rPr lang="ru-RU" i="1" dirty="0" err="1" smtClean="0"/>
              <a:t>дұрыс санаған </a:t>
            </a:r>
            <a:r>
              <a:rPr lang="ru-RU" i="1" dirty="0" smtClean="0"/>
              <a:t>Н. Назарбаев </a:t>
            </a:r>
            <a:r>
              <a:rPr lang="ru-RU" i="1" dirty="0" err="1" smtClean="0"/>
              <a:t>өз атындағы университеті</a:t>
            </a:r>
            <a:r>
              <a:rPr lang="ru-RU" i="1" dirty="0" smtClean="0"/>
              <a:t> пен </a:t>
            </a:r>
            <a:r>
              <a:rPr lang="ru-RU" i="1" dirty="0" err="1" smtClean="0"/>
              <a:t>зияткерлік</a:t>
            </a:r>
            <a:r>
              <a:rPr lang="ru-RU" i="1" dirty="0" smtClean="0"/>
              <a:t> </a:t>
            </a:r>
            <a:r>
              <a:rPr lang="ru-RU" i="1" dirty="0" err="1" smtClean="0"/>
              <a:t>мектептердің ашылуына</a:t>
            </a:r>
            <a:r>
              <a:rPr lang="ru-RU" i="1" dirty="0" smtClean="0"/>
              <a:t> </a:t>
            </a:r>
            <a:r>
              <a:rPr lang="ru-RU" i="1" dirty="0" err="1" smtClean="0"/>
              <a:t>келісімін</a:t>
            </a:r>
            <a:r>
              <a:rPr lang="ru-RU" i="1" dirty="0" smtClean="0"/>
              <a:t> </a:t>
            </a:r>
            <a:r>
              <a:rPr lang="ru-RU" i="1" dirty="0" err="1" smtClean="0"/>
              <a:t>берді</a:t>
            </a:r>
            <a:r>
              <a:rPr lang="ru-RU" i="1" dirty="0" smtClean="0"/>
              <a:t>. </a:t>
            </a:r>
            <a:r>
              <a:rPr lang="ru-RU" i="1" dirty="0" err="1" smtClean="0"/>
              <a:t>Аталған білім</a:t>
            </a:r>
            <a:r>
              <a:rPr lang="ru-RU" i="1" dirty="0" smtClean="0"/>
              <a:t> беру </a:t>
            </a:r>
            <a:r>
              <a:rPr lang="ru-RU" i="1" dirty="0" err="1" smtClean="0"/>
              <a:t>орталықтарын өз бақылауында ұстауға тырысады</a:t>
            </a:r>
            <a:r>
              <a:rPr lang="ru-RU" i="1" dirty="0" smtClean="0"/>
              <a:t>. Назарбаев </a:t>
            </a:r>
            <a:r>
              <a:rPr lang="ru-RU" i="1" dirty="0" err="1" smtClean="0"/>
              <a:t>атындағы білім</a:t>
            </a:r>
            <a:r>
              <a:rPr lang="ru-RU" i="1" dirty="0" smtClean="0"/>
              <a:t> беру </a:t>
            </a:r>
            <a:r>
              <a:rPr lang="ru-RU" i="1" dirty="0" err="1" smtClean="0"/>
              <a:t>мекемелері</a:t>
            </a:r>
            <a:r>
              <a:rPr lang="ru-RU" i="1" dirty="0" smtClean="0"/>
              <a:t> Назарбаев </a:t>
            </a:r>
            <a:r>
              <a:rPr lang="ru-RU" i="1" dirty="0" err="1" smtClean="0"/>
              <a:t>қоры </a:t>
            </a:r>
            <a:r>
              <a:rPr lang="ru-RU" i="1" dirty="0" smtClean="0"/>
              <a:t>мен Назарбаев </a:t>
            </a:r>
            <a:r>
              <a:rPr lang="ru-RU" i="1" dirty="0" err="1" smtClean="0"/>
              <a:t>Орталығының үйлестіруімен жүзеге асырылады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196752"/>
            <a:ext cx="442915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D:\Documents\library\Desktop\dfe7db59b52ba41f9460ac57cc4b50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93096"/>
            <a:ext cx="4286280" cy="2354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Documents\library\Desktop\13-08-13-ne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3456384" cy="273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Documents\library\Desktop\3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334786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Реформалары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         </a:t>
            </a:r>
            <a:r>
              <a:rPr lang="ru-RU" sz="3000" i="1" dirty="0" err="1" smtClean="0"/>
              <a:t>Жаңа тәуелсіз мемлекет</a:t>
            </a:r>
            <a:r>
              <a:rPr lang="ru-RU" sz="3000" i="1" dirty="0" smtClean="0"/>
              <a:t> – </a:t>
            </a:r>
            <a:r>
              <a:rPr lang="ru-RU" sz="3000" i="1" dirty="0" err="1" smtClean="0"/>
              <a:t>Қазақстан Республикасының </a:t>
            </a:r>
            <a:r>
              <a:rPr lang="ru-RU" sz="3000" i="1" dirty="0" smtClean="0"/>
              <a:t>(16.12.1991) – </a:t>
            </a:r>
            <a:r>
              <a:rPr lang="ru-RU" sz="3000" i="1" dirty="0" err="1" smtClean="0"/>
              <a:t>дамуы</a:t>
            </a:r>
            <a:r>
              <a:rPr lang="ru-RU" sz="3000" i="1" dirty="0" smtClean="0"/>
              <a:t>, </a:t>
            </a:r>
            <a:r>
              <a:rPr lang="ru-RU" sz="3000" i="1" dirty="0" err="1" smtClean="0"/>
              <a:t>барлық атрибуттары</a:t>
            </a:r>
            <a:r>
              <a:rPr lang="ru-RU" sz="3000" i="1" dirty="0" smtClean="0"/>
              <a:t> – </a:t>
            </a:r>
            <a:r>
              <a:rPr lang="ru-RU" sz="3000" i="1" dirty="0" err="1" smtClean="0"/>
              <a:t>ұлттық қауіпсіздік</a:t>
            </a:r>
            <a:r>
              <a:rPr lang="ru-RU" sz="3000" i="1" dirty="0" smtClean="0"/>
              <a:t>, </a:t>
            </a:r>
            <a:r>
              <a:rPr lang="ru-RU" sz="3000" i="1" dirty="0" err="1" smtClean="0"/>
              <a:t>мемлекеттік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басқару және биліктің бүкіл тармақтарының өзара әрекет ету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жүйесі </a:t>
            </a:r>
            <a:r>
              <a:rPr lang="ru-RU" sz="3000" i="1" dirty="0" smtClean="0"/>
              <a:t>– бар </a:t>
            </a:r>
            <a:r>
              <a:rPr lang="ru-RU" sz="3000" i="1" dirty="0" err="1" smtClean="0"/>
              <a:t>ұлттық мемлекеттіліктің қалыптасуы </a:t>
            </a:r>
            <a:r>
              <a:rPr lang="ru-RU" sz="3000" i="1" dirty="0" smtClean="0"/>
              <a:t>Назарбаев </a:t>
            </a:r>
            <a:r>
              <a:rPr lang="ru-RU" sz="3000" i="1" dirty="0" err="1" smtClean="0"/>
              <a:t>есімімен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тығыз байланысты</a:t>
            </a:r>
            <a:r>
              <a:rPr lang="ru-RU" sz="3000" i="1" dirty="0" smtClean="0"/>
              <a:t>. Назарбаев </a:t>
            </a:r>
            <a:r>
              <a:rPr lang="ru-RU" sz="3000" i="1" dirty="0" err="1" smtClean="0"/>
              <a:t>басшылығымен конституциялық құрылыс процесі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жүзеге асты</a:t>
            </a:r>
            <a:r>
              <a:rPr lang="ru-RU" sz="3000" i="1" dirty="0" smtClean="0"/>
              <a:t>, </a:t>
            </a:r>
            <a:r>
              <a:rPr lang="ru-RU" sz="3000" i="1" dirty="0" err="1" smtClean="0"/>
              <a:t>ол</a:t>
            </a:r>
            <a:r>
              <a:rPr lang="ru-RU" sz="3000" i="1" dirty="0" smtClean="0"/>
              <a:t> 1995 </a:t>
            </a:r>
            <a:r>
              <a:rPr lang="ru-RU" sz="3000" i="1" dirty="0" err="1" smtClean="0"/>
              <a:t>жылдың тамызында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еліміздің Негізгі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Заңын қабылдаған бүкілхалықтық референдуммен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аяқталды</a:t>
            </a:r>
            <a:r>
              <a:rPr lang="ru-RU" sz="3000" i="1" dirty="0" smtClean="0"/>
              <a:t>. </a:t>
            </a:r>
            <a:r>
              <a:rPr lang="ru-RU" sz="3000" i="1" dirty="0" err="1" smtClean="0"/>
              <a:t>Қазақстанда демократиялық институттарды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құру Назарбаевтың </a:t>
            </a:r>
            <a:r>
              <a:rPr lang="ru-RU" sz="3000" i="1" dirty="0" smtClean="0"/>
              <a:t>аса </a:t>
            </a:r>
            <a:r>
              <a:rPr lang="ru-RU" sz="3000" i="1" dirty="0" err="1" smtClean="0"/>
              <a:t>зор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еңбегі болып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табылады</a:t>
            </a:r>
            <a:r>
              <a:rPr lang="ru-RU" sz="3000" i="1" dirty="0" smtClean="0"/>
              <a:t>.     </a:t>
            </a:r>
            <a:r>
              <a:rPr lang="ru-RU" sz="3000" i="1" dirty="0" err="1" smtClean="0"/>
              <a:t>Сөз бен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баспасөз бостандығы, сайлау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және сайлану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құқығы, партиялар</a:t>
            </a:r>
            <a:r>
              <a:rPr lang="ru-RU" sz="3000" i="1" dirty="0" smtClean="0"/>
              <a:t> мен </a:t>
            </a:r>
            <a:r>
              <a:rPr lang="ru-RU" sz="3000" i="1" dirty="0" err="1" smtClean="0"/>
              <a:t>қоғамдық бірлестіктер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құру құқығы</a:t>
            </a:r>
            <a:r>
              <a:rPr lang="ru-RU" sz="3000" i="1" dirty="0" smtClean="0"/>
              <a:t>, </a:t>
            </a:r>
            <a:r>
              <a:rPr lang="ru-RU" sz="3000" i="1" dirty="0" err="1" smtClean="0"/>
              <a:t>дін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бостандығы сияқты азаматтық қоғамның мызғымас құндылықтары нақ соның тұсында ғана конституциялық нормаларға айналды</a:t>
            </a:r>
            <a:r>
              <a:rPr lang="ru-RU" sz="3000" i="1" dirty="0" smtClean="0"/>
              <a:t>. </a:t>
            </a:r>
          </a:p>
          <a:p>
            <a:pPr algn="just"/>
            <a:r>
              <a:rPr lang="ru-RU" sz="3000" i="1" dirty="0" smtClean="0"/>
              <a:t>           Назарбаев </a:t>
            </a:r>
            <a:r>
              <a:rPr lang="ru-RU" sz="3000" i="1" dirty="0" err="1" smtClean="0"/>
              <a:t>басшылығымен кеңестік өкімшіл-жоспарлы әкімшілік жүйе бұзылғаннан және бірегей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халық шаруашылық кешені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күйрегеннен кейін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алапат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дағдарысқа </a:t>
            </a:r>
            <a:r>
              <a:rPr lang="ru-RU" sz="3000" i="1" dirty="0" smtClean="0"/>
              <a:t>тап </a:t>
            </a:r>
            <a:r>
              <a:rPr lang="ru-RU" sz="3000" i="1" dirty="0" err="1" smtClean="0"/>
              <a:t>болған қазақстандық экономиканы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өзгертуге бағытталған </a:t>
            </a:r>
            <a:r>
              <a:rPr lang="ru-RU" sz="3000" i="1" dirty="0" smtClean="0"/>
              <a:t>аса </a:t>
            </a:r>
            <a:r>
              <a:rPr lang="ru-RU" sz="3000" i="1" dirty="0" err="1" smtClean="0"/>
              <a:t>ауқымды шаралар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әзірленіп</a:t>
            </a:r>
            <a:r>
              <a:rPr lang="ru-RU" sz="3000" i="1" dirty="0" smtClean="0"/>
              <a:t>, </a:t>
            </a:r>
            <a:r>
              <a:rPr lang="ru-RU" sz="3000" i="1" dirty="0" err="1" smtClean="0"/>
              <a:t>іске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асырылды</a:t>
            </a:r>
            <a:r>
              <a:rPr lang="ru-RU" sz="3000" i="1" dirty="0" smtClean="0"/>
              <a:t>. </a:t>
            </a:r>
            <a:r>
              <a:rPr lang="ru-RU" sz="3000" i="1" dirty="0" err="1" smtClean="0"/>
              <a:t>Экономикалық саясатты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және демократиялық өзгерістерді ойдағыдай жүзеге асыруға мемлекеттік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құрылымның президенттік</a:t>
            </a:r>
            <a:r>
              <a:rPr lang="ru-RU" sz="3000" i="1" dirty="0" smtClean="0"/>
              <a:t> республика </a:t>
            </a:r>
            <a:r>
              <a:rPr lang="ru-RU" sz="3000" i="1" dirty="0" err="1" smtClean="0"/>
              <a:t>ретіндегі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халық таңдаған үлгісі көп септігін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тигізді</a:t>
            </a:r>
            <a:r>
              <a:rPr lang="ru-RU" sz="3000" i="1" dirty="0" smtClean="0"/>
              <a:t>. </a:t>
            </a:r>
            <a:r>
              <a:rPr lang="ru-RU" sz="3000" i="1" dirty="0" err="1" smtClean="0"/>
              <a:t>Түбегейлі экономикалық ырықтандыру </a:t>
            </a:r>
            <a:r>
              <a:rPr lang="ru-RU" sz="3000" i="1" dirty="0" smtClean="0"/>
              <a:t>мен </a:t>
            </a:r>
            <a:r>
              <a:rPr lang="ru-RU" sz="3000" i="1" dirty="0" err="1" smtClean="0"/>
              <a:t>саяси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реформалар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белгіленген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өзгертулерді пәрменді жүргізуге асыруға көмектесті</a:t>
            </a:r>
            <a:r>
              <a:rPr lang="ru-RU" sz="3000" i="1" dirty="0" smtClean="0"/>
              <a:t>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fe7db59b52ba41f9460ac57cc4b50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356992"/>
            <a:ext cx="3619500" cy="2016224"/>
          </a:xfrm>
        </p:spPr>
      </p:pic>
      <p:pic>
        <p:nvPicPr>
          <p:cNvPr id="3074" name="Picture 2" descr="D:\Documents\library\Desktop\1355297027_astan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32656"/>
            <a:ext cx="7000924" cy="2880320"/>
          </a:xfrm>
          <a:prstGeom prst="rect">
            <a:avLst/>
          </a:prstGeom>
          <a:noFill/>
        </p:spPr>
      </p:pic>
      <p:pic>
        <p:nvPicPr>
          <p:cNvPr id="3075" name="Picture 3" descr="D:\Documents\library\Desktop\20140212194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3744416" cy="1944216"/>
          </a:xfrm>
          <a:prstGeom prst="rect">
            <a:avLst/>
          </a:prstGeom>
          <a:noFill/>
        </p:spPr>
      </p:pic>
      <p:pic>
        <p:nvPicPr>
          <p:cNvPr id="3076" name="Picture 4" descr="D:\Documents\library\Desktop\2D2AAE08-940B-40FF-959A-F1745E9B0806_w640_r1_s_cx0_cy4_cw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869160"/>
            <a:ext cx="374441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i="1" dirty="0" smtClean="0"/>
              <a:t>       1992 </a:t>
            </a:r>
            <a:r>
              <a:rPr lang="ru-RU" i="1" dirty="0" err="1" smtClean="0"/>
              <a:t>жылдың басында</a:t>
            </a:r>
            <a:r>
              <a:rPr lang="ru-RU" i="1" dirty="0" smtClean="0"/>
              <a:t> Назарбаев «</a:t>
            </a:r>
            <a:r>
              <a:rPr lang="ru-RU" i="1" dirty="0" err="1" smtClean="0"/>
              <a:t>Қазақстанның егеменді</a:t>
            </a:r>
            <a:r>
              <a:rPr lang="ru-RU" i="1" dirty="0" smtClean="0"/>
              <a:t> </a:t>
            </a:r>
            <a:r>
              <a:rPr lang="ru-RU" i="1" dirty="0" err="1" smtClean="0"/>
              <a:t>мемлекет</a:t>
            </a:r>
            <a:r>
              <a:rPr lang="ru-RU" i="1" dirty="0" smtClean="0"/>
              <a:t> </a:t>
            </a:r>
            <a:r>
              <a:rPr lang="ru-RU" i="1" dirty="0" err="1" smtClean="0"/>
              <a:t>ретінде</a:t>
            </a:r>
            <a:r>
              <a:rPr lang="ru-RU" i="1" dirty="0" smtClean="0"/>
              <a:t> </a:t>
            </a:r>
            <a:r>
              <a:rPr lang="ru-RU" i="1" dirty="0" err="1" smtClean="0"/>
              <a:t>қалыптасуы </a:t>
            </a:r>
            <a:r>
              <a:rPr lang="ru-RU" i="1" dirty="0" smtClean="0"/>
              <a:t>мен даму </a:t>
            </a:r>
            <a:r>
              <a:rPr lang="ru-RU" i="1" dirty="0" err="1" smtClean="0"/>
              <a:t>стратегиясын</a:t>
            </a:r>
            <a:r>
              <a:rPr lang="ru-RU" i="1" dirty="0" smtClean="0"/>
              <a:t>» </a:t>
            </a:r>
            <a:r>
              <a:rPr lang="ru-RU" i="1" dirty="0" err="1" smtClean="0"/>
              <a:t>әзірлеп</a:t>
            </a:r>
            <a:r>
              <a:rPr lang="ru-RU" i="1" dirty="0" smtClean="0"/>
              <a:t>, </a:t>
            </a:r>
            <a:r>
              <a:rPr lang="ru-RU" i="1" dirty="0" err="1" smtClean="0"/>
              <a:t>елдің ішкі</a:t>
            </a:r>
            <a:r>
              <a:rPr lang="ru-RU" i="1" dirty="0" smtClean="0"/>
              <a:t> </a:t>
            </a:r>
            <a:r>
              <a:rPr lang="ru-RU" i="1" dirty="0" err="1" smtClean="0"/>
              <a:t>және сыртқы саясатының бағыт-бағдарын айқындады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      </a:t>
            </a:r>
            <a:r>
              <a:rPr lang="ru-RU" i="1" dirty="0" err="1" smtClean="0"/>
              <a:t>Соның нәтижесінде </a:t>
            </a:r>
            <a:r>
              <a:rPr lang="ru-RU" i="1" dirty="0" smtClean="0"/>
              <a:t>1997 </a:t>
            </a:r>
            <a:r>
              <a:rPr lang="ru-RU" i="1" dirty="0" err="1" smtClean="0"/>
              <a:t>жылдың басына</a:t>
            </a:r>
            <a:r>
              <a:rPr lang="ru-RU" i="1" dirty="0" smtClean="0"/>
              <a:t> </a:t>
            </a:r>
            <a:r>
              <a:rPr lang="ru-RU" i="1" dirty="0" err="1" smtClean="0"/>
              <a:t>қарай елде</a:t>
            </a:r>
            <a:r>
              <a:rPr lang="ru-RU" i="1" dirty="0" smtClean="0"/>
              <a:t> </a:t>
            </a:r>
            <a:r>
              <a:rPr lang="ru-RU" i="1" dirty="0" err="1" smtClean="0"/>
              <a:t>макроэкономикалық тұрақтылық орын</a:t>
            </a:r>
            <a:r>
              <a:rPr lang="ru-RU" i="1" dirty="0" smtClean="0"/>
              <a:t> </a:t>
            </a:r>
            <a:r>
              <a:rPr lang="ru-RU" i="1" dirty="0" err="1" smtClean="0"/>
              <a:t>алды</a:t>
            </a:r>
            <a:r>
              <a:rPr lang="ru-RU" i="1" dirty="0" smtClean="0"/>
              <a:t>, инфляция </a:t>
            </a:r>
            <a:r>
              <a:rPr lang="ru-RU" i="1" dirty="0" err="1" smtClean="0"/>
              <a:t>тоқтатылды</a:t>
            </a:r>
            <a:r>
              <a:rPr lang="ru-RU" i="1" dirty="0" smtClean="0"/>
              <a:t>, </a:t>
            </a:r>
            <a:r>
              <a:rPr lang="ru-RU" i="1" dirty="0" err="1" smtClean="0"/>
              <a:t>өнеркәсіп жанданып</a:t>
            </a:r>
            <a:r>
              <a:rPr lang="ru-RU" i="1" dirty="0" smtClean="0"/>
              <a:t>, </a:t>
            </a:r>
            <a:r>
              <a:rPr lang="ru-RU" i="1" dirty="0" err="1" smtClean="0"/>
              <a:t>қаржы-бюджет</a:t>
            </a:r>
            <a:r>
              <a:rPr lang="ru-RU" i="1" dirty="0" smtClean="0"/>
              <a:t>, </a:t>
            </a:r>
            <a:r>
              <a:rPr lang="ru-RU" i="1" dirty="0" err="1" smtClean="0"/>
              <a:t>салық жүйесі құрылды</a:t>
            </a:r>
            <a:r>
              <a:rPr lang="ru-RU" i="1" dirty="0" smtClean="0"/>
              <a:t>, </a:t>
            </a:r>
            <a:r>
              <a:rPr lang="ru-RU" i="1" dirty="0" err="1" smtClean="0"/>
              <a:t>жекешелендіру</a:t>
            </a:r>
            <a:r>
              <a:rPr lang="ru-RU" i="1" dirty="0" smtClean="0"/>
              <a:t> </a:t>
            </a:r>
            <a:r>
              <a:rPr lang="ru-RU" i="1" dirty="0" err="1" smtClean="0"/>
              <a:t>жүргізілді</a:t>
            </a:r>
            <a:r>
              <a:rPr lang="ru-RU" i="1" dirty="0" smtClean="0"/>
              <a:t>, </a:t>
            </a:r>
            <a:r>
              <a:rPr lang="ru-RU" i="1" dirty="0" err="1" smtClean="0"/>
              <a:t>зейнетақы жинақтау жүйесі дүниеге келді</a:t>
            </a:r>
            <a:r>
              <a:rPr lang="ru-RU" i="1" dirty="0" smtClean="0"/>
              <a:t>, </a:t>
            </a:r>
            <a:r>
              <a:rPr lang="ru-RU" i="1" dirty="0" err="1" smtClean="0"/>
              <a:t>тұрғын үй-коммуналдық шаруашылығын реформалау</a:t>
            </a:r>
            <a:r>
              <a:rPr lang="ru-RU" i="1" dirty="0" smtClean="0"/>
              <a:t> </a:t>
            </a:r>
            <a:r>
              <a:rPr lang="ru-RU" i="1" dirty="0" err="1" smtClean="0"/>
              <a:t>жүзеге асты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      </a:t>
            </a:r>
            <a:r>
              <a:rPr lang="ru-RU" i="1" dirty="0" err="1" smtClean="0"/>
              <a:t>Назарбаевтың </a:t>
            </a:r>
            <a:r>
              <a:rPr lang="ru-RU" i="1" dirty="0" smtClean="0"/>
              <a:t>«Қазақстан-2030» </a:t>
            </a:r>
            <a:r>
              <a:rPr lang="ru-RU" i="1" dirty="0" err="1" smtClean="0"/>
              <a:t>стратегиясы</a:t>
            </a:r>
            <a:r>
              <a:rPr lang="ru-RU" i="1" dirty="0" smtClean="0"/>
              <a:t> </a:t>
            </a:r>
            <a:r>
              <a:rPr lang="ru-RU" i="1" dirty="0" err="1" smtClean="0"/>
              <a:t>мемлекет</a:t>
            </a:r>
            <a:r>
              <a:rPr lang="ru-RU" i="1" dirty="0" smtClean="0"/>
              <a:t> </a:t>
            </a:r>
            <a:r>
              <a:rPr lang="ru-RU" i="1" dirty="0" err="1" smtClean="0"/>
              <a:t>дамуының басым</a:t>
            </a:r>
            <a:r>
              <a:rPr lang="ru-RU" i="1" dirty="0" smtClean="0"/>
              <a:t> </a:t>
            </a:r>
            <a:r>
              <a:rPr lang="ru-RU" i="1" dirty="0" err="1" smtClean="0"/>
              <a:t>бағыттарын айқындады</a:t>
            </a:r>
            <a:r>
              <a:rPr lang="ru-RU" i="1" dirty="0" smtClean="0"/>
              <a:t>. 2006 </a:t>
            </a:r>
            <a:r>
              <a:rPr lang="ru-RU" i="1" dirty="0" err="1" smtClean="0"/>
              <a:t>жылғы халыққа Жолдауында</a:t>
            </a:r>
            <a:r>
              <a:rPr lang="ru-RU" i="1" dirty="0" smtClean="0"/>
              <a:t> </a:t>
            </a:r>
            <a:r>
              <a:rPr lang="ru-RU" i="1" dirty="0" err="1" smtClean="0"/>
              <a:t>Қазақстанның бәсекеге қабілетті елу</a:t>
            </a:r>
            <a:r>
              <a:rPr lang="ru-RU" i="1" dirty="0" smtClean="0"/>
              <a:t> </a:t>
            </a:r>
            <a:r>
              <a:rPr lang="ru-RU" i="1" dirty="0" err="1" smtClean="0"/>
              <a:t>елдің қатарына кіру</a:t>
            </a:r>
            <a:r>
              <a:rPr lang="ru-RU" i="1" dirty="0" smtClean="0"/>
              <a:t> </a:t>
            </a:r>
            <a:r>
              <a:rPr lang="ru-RU" i="1" dirty="0" err="1" smtClean="0"/>
              <a:t>стратегиясы</a:t>
            </a:r>
            <a:r>
              <a:rPr lang="ru-RU" i="1" dirty="0" smtClean="0"/>
              <a:t> </a:t>
            </a:r>
            <a:r>
              <a:rPr lang="ru-RU" i="1" dirty="0" err="1" smtClean="0"/>
              <a:t>белгіленген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      </a:t>
            </a:r>
            <a:r>
              <a:rPr lang="ru-RU" i="1" dirty="0" err="1" smtClean="0"/>
              <a:t>Назарбаевтың </a:t>
            </a:r>
            <a:r>
              <a:rPr lang="ru-RU" i="1" dirty="0" smtClean="0"/>
              <a:t>экономист </a:t>
            </a:r>
            <a:r>
              <a:rPr lang="ru-RU" i="1" dirty="0" err="1" smtClean="0"/>
              <a:t>және саясаткер</a:t>
            </a:r>
            <a:r>
              <a:rPr lang="ru-RU" i="1" dirty="0" smtClean="0"/>
              <a:t> </a:t>
            </a:r>
            <a:r>
              <a:rPr lang="ru-RU" i="1" dirty="0" err="1" smtClean="0"/>
              <a:t>ретіндегі</a:t>
            </a:r>
            <a:r>
              <a:rPr lang="ru-RU" i="1" dirty="0" smtClean="0"/>
              <a:t> </a:t>
            </a:r>
            <a:r>
              <a:rPr lang="ru-RU" i="1" dirty="0" err="1" smtClean="0"/>
              <a:t>жеке</a:t>
            </a:r>
            <a:r>
              <a:rPr lang="ru-RU" i="1" dirty="0" smtClean="0"/>
              <a:t> </a:t>
            </a:r>
            <a:r>
              <a:rPr lang="ru-RU" i="1" dirty="0" err="1" smtClean="0"/>
              <a:t>беделі</a:t>
            </a:r>
            <a:r>
              <a:rPr lang="ru-RU" i="1" dirty="0" smtClean="0"/>
              <a:t> </a:t>
            </a:r>
            <a:r>
              <a:rPr lang="ru-RU" i="1" dirty="0" err="1" smtClean="0"/>
              <a:t>елде</a:t>
            </a:r>
            <a:r>
              <a:rPr lang="ru-RU" i="1" dirty="0" smtClean="0"/>
              <a:t> </a:t>
            </a:r>
            <a:r>
              <a:rPr lang="ru-RU" i="1" dirty="0" err="1" smtClean="0"/>
              <a:t>қолайлы инвестициялық ахуалдың қалыптасуына</a:t>
            </a:r>
            <a:r>
              <a:rPr lang="ru-RU" i="1" dirty="0" smtClean="0"/>
              <a:t>, </a:t>
            </a:r>
            <a:r>
              <a:rPr lang="ru-RU" i="1" dirty="0" err="1" smtClean="0"/>
              <a:t>көптеген мемлекеттермен</a:t>
            </a:r>
            <a:r>
              <a:rPr lang="ru-RU" i="1" dirty="0" smtClean="0"/>
              <a:t> </a:t>
            </a:r>
            <a:r>
              <a:rPr lang="ru-RU" i="1" dirty="0" err="1" smtClean="0"/>
              <a:t>және халықаралық қаржы институттарымен</a:t>
            </a:r>
            <a:r>
              <a:rPr lang="ru-RU" i="1" dirty="0" smtClean="0"/>
              <a:t> </a:t>
            </a:r>
            <a:r>
              <a:rPr lang="ru-RU" i="1" dirty="0" err="1" smtClean="0"/>
              <a:t>қарқынды экономикалық ынтымақтасуға игі</a:t>
            </a:r>
            <a:r>
              <a:rPr lang="ru-RU" i="1" dirty="0" smtClean="0"/>
              <a:t> </a:t>
            </a:r>
            <a:r>
              <a:rPr lang="ru-RU" i="1" dirty="0" err="1" smtClean="0"/>
              <a:t>ықпал етті</a:t>
            </a:r>
            <a:r>
              <a:rPr lang="ru-RU" i="1" dirty="0" smtClean="0"/>
              <a:t>. </a:t>
            </a:r>
            <a:r>
              <a:rPr lang="ru-RU" i="1" dirty="0" err="1" smtClean="0"/>
              <a:t>Республикада</a:t>
            </a:r>
            <a:r>
              <a:rPr lang="ru-RU" i="1" dirty="0" smtClean="0"/>
              <a:t> </a:t>
            </a:r>
            <a:r>
              <a:rPr lang="ru-RU" i="1" dirty="0" err="1" smtClean="0"/>
              <a:t>ауылды</a:t>
            </a:r>
            <a:r>
              <a:rPr lang="ru-RU" i="1" dirty="0" smtClean="0"/>
              <a:t> </a:t>
            </a:r>
            <a:r>
              <a:rPr lang="ru-RU" i="1" dirty="0" err="1" smtClean="0"/>
              <a:t>дамытуға, кедейлікпен</a:t>
            </a:r>
            <a:r>
              <a:rPr lang="ru-RU" i="1" dirty="0" smtClean="0"/>
              <a:t> </a:t>
            </a:r>
            <a:r>
              <a:rPr lang="ru-RU" i="1" dirty="0" err="1" smtClean="0"/>
              <a:t>күресуге, тұрғын үй құрылысын дамытуға және </a:t>
            </a:r>
            <a:r>
              <a:rPr lang="ru-RU" i="1" dirty="0" smtClean="0"/>
              <a:t>т.с.с. </a:t>
            </a:r>
            <a:r>
              <a:rPr lang="ru-RU" i="1" dirty="0" err="1" smtClean="0"/>
              <a:t>бағытталған ірі-ірі</a:t>
            </a:r>
            <a:r>
              <a:rPr lang="ru-RU" i="1" dirty="0" smtClean="0"/>
              <a:t> </a:t>
            </a:r>
            <a:r>
              <a:rPr lang="ru-RU" i="1" dirty="0" err="1" smtClean="0"/>
              <a:t>әлеуметтік бағдарламаларды іске</a:t>
            </a:r>
            <a:r>
              <a:rPr lang="ru-RU" i="1" dirty="0" smtClean="0"/>
              <a:t> </a:t>
            </a:r>
            <a:r>
              <a:rPr lang="ru-RU" i="1" dirty="0" err="1" smtClean="0"/>
              <a:t>асыру</a:t>
            </a:r>
            <a:r>
              <a:rPr lang="ru-RU" i="1" dirty="0" smtClean="0"/>
              <a:t> </a:t>
            </a:r>
            <a:r>
              <a:rPr lang="ru-RU" i="1" dirty="0" err="1" smtClean="0"/>
              <a:t>басталды</a:t>
            </a:r>
            <a:r>
              <a:rPr lang="ru-RU" i="1" dirty="0" smtClean="0"/>
              <a:t>. Назарбаев </a:t>
            </a:r>
            <a:r>
              <a:rPr lang="ru-RU" i="1" dirty="0" err="1" smtClean="0"/>
              <a:t>индустриалды-инновациялық </a:t>
            </a:r>
            <a:r>
              <a:rPr lang="ru-RU" i="1" dirty="0" smtClean="0"/>
              <a:t>даму </a:t>
            </a:r>
            <a:r>
              <a:rPr lang="ru-RU" i="1" dirty="0" err="1" smtClean="0"/>
              <a:t>стратегиясын</a:t>
            </a:r>
            <a:r>
              <a:rPr lang="ru-RU" i="1" dirty="0" smtClean="0"/>
              <a:t> </a:t>
            </a:r>
            <a:r>
              <a:rPr lang="ru-RU" i="1" dirty="0" err="1" smtClean="0"/>
              <a:t>әзірледі</a:t>
            </a:r>
            <a:r>
              <a:rPr lang="ru-RU" i="1" dirty="0" smtClean="0"/>
              <a:t>, </a:t>
            </a:r>
            <a:r>
              <a:rPr lang="ru-RU" i="1" dirty="0" err="1" smtClean="0"/>
              <a:t>инвестициялық және инновациялық қорлар құрылды</a:t>
            </a:r>
            <a:r>
              <a:rPr lang="ru-RU" i="1" dirty="0" smtClean="0"/>
              <a:t>. </a:t>
            </a:r>
            <a:r>
              <a:rPr lang="ru-RU" i="1" dirty="0" err="1" smtClean="0"/>
              <a:t>Дүниежүзілік сарапшыларарасында</a:t>
            </a:r>
            <a:r>
              <a:rPr lang="ru-RU" i="1" dirty="0" smtClean="0"/>
              <a:t> </a:t>
            </a:r>
            <a:r>
              <a:rPr lang="ru-RU" i="1" dirty="0" err="1" smtClean="0"/>
              <a:t>«қазақстандық үлгі» термині</a:t>
            </a:r>
            <a:r>
              <a:rPr lang="ru-RU" i="1" dirty="0" smtClean="0"/>
              <a:t> </a:t>
            </a:r>
            <a:r>
              <a:rPr lang="ru-RU" i="1" dirty="0" err="1" smtClean="0"/>
              <a:t>пайда</a:t>
            </a:r>
            <a:r>
              <a:rPr lang="ru-RU" i="1" dirty="0" smtClean="0"/>
              <a:t> </a:t>
            </a:r>
            <a:r>
              <a:rPr lang="ru-RU" i="1" dirty="0" err="1" smtClean="0"/>
              <a:t>болды</a:t>
            </a:r>
            <a:r>
              <a:rPr lang="ru-RU" i="1" dirty="0" smtClean="0"/>
              <a:t>. </a:t>
            </a:r>
            <a:r>
              <a:rPr lang="ru-RU" i="1" dirty="0" err="1" smtClean="0"/>
              <a:t>Қысқа мерзім</a:t>
            </a:r>
            <a:r>
              <a:rPr lang="ru-RU" i="1" dirty="0" smtClean="0"/>
              <a:t> </a:t>
            </a:r>
            <a:r>
              <a:rPr lang="ru-RU" i="1" dirty="0" err="1" smtClean="0"/>
              <a:t>ішінде</a:t>
            </a:r>
            <a:r>
              <a:rPr lang="ru-RU" i="1" dirty="0" smtClean="0"/>
              <a:t> </a:t>
            </a:r>
            <a:r>
              <a:rPr lang="ru-RU" i="1" dirty="0" err="1" smtClean="0"/>
              <a:t>халықаралық ынтымақтастық тұжырымдамасын қалыптастырды.</a:t>
            </a:r>
            <a:r>
              <a:rPr lang="ru-RU" i="1" dirty="0" smtClean="0"/>
              <a:t> </a:t>
            </a:r>
            <a:r>
              <a:rPr lang="ru-RU" i="1" dirty="0" err="1" smtClean="0"/>
              <a:t>Оның көптеген бастамалары</a:t>
            </a:r>
            <a:r>
              <a:rPr lang="ru-RU" i="1" dirty="0" smtClean="0"/>
              <a:t> </a:t>
            </a:r>
            <a:r>
              <a:rPr lang="ru-RU" i="1" dirty="0" err="1" smtClean="0"/>
              <a:t>кең халықаралық жаңғырық тапты</a:t>
            </a:r>
            <a:r>
              <a:rPr lang="ru-RU" i="1" dirty="0" smtClean="0"/>
              <a:t> </a:t>
            </a:r>
            <a:r>
              <a:rPr lang="ru-RU" i="1" dirty="0" err="1" smtClean="0"/>
              <a:t>әрі мойындалды</a:t>
            </a:r>
            <a:r>
              <a:rPr lang="ru-RU" i="1" dirty="0" smtClean="0"/>
              <a:t>. </a:t>
            </a:r>
            <a:r>
              <a:rPr lang="ru-RU" i="1" dirty="0" err="1" smtClean="0"/>
              <a:t>Мәселен, </a:t>
            </a:r>
            <a:r>
              <a:rPr lang="ru-RU" i="1" dirty="0" smtClean="0"/>
              <a:t>Семей </a:t>
            </a:r>
            <a:r>
              <a:rPr lang="ru-RU" i="1" dirty="0" err="1" smtClean="0"/>
              <a:t>ядролық полигонын</a:t>
            </a:r>
            <a:r>
              <a:rPr lang="ru-RU" i="1" dirty="0" smtClean="0"/>
              <a:t> жабу, </a:t>
            </a:r>
            <a:r>
              <a:rPr lang="ru-RU" i="1" dirty="0" err="1" smtClean="0"/>
              <a:t>ядролық </a:t>
            </a:r>
            <a:r>
              <a:rPr lang="ru-RU" i="1" dirty="0" smtClean="0"/>
              <a:t>держава </a:t>
            </a:r>
            <a:r>
              <a:rPr lang="ru-RU" i="1" dirty="0" err="1" smtClean="0"/>
              <a:t>мәртебесінен </a:t>
            </a:r>
            <a:r>
              <a:rPr lang="ru-RU" i="1" dirty="0" smtClean="0"/>
              <a:t>бас </a:t>
            </a:r>
            <a:r>
              <a:rPr lang="ru-RU" i="1" dirty="0" err="1" smtClean="0"/>
              <a:t>тарту</a:t>
            </a:r>
            <a:r>
              <a:rPr lang="ru-RU" i="1" dirty="0" smtClean="0"/>
              <a:t>, </a:t>
            </a:r>
            <a:r>
              <a:rPr lang="ru-RU" i="1" dirty="0" err="1" smtClean="0"/>
              <a:t>жаһандық және өңірлік қауіпсіздікті қамтамасыз ету</a:t>
            </a:r>
            <a:r>
              <a:rPr lang="ru-RU" i="1" dirty="0" smtClean="0"/>
              <a:t> </a:t>
            </a:r>
            <a:r>
              <a:rPr lang="ru-RU" i="1" dirty="0" err="1" smtClean="0"/>
              <a:t>жөніндегі дәйекті қызмет</a:t>
            </a:r>
            <a:r>
              <a:rPr lang="ru-RU" i="1" dirty="0" smtClean="0"/>
              <a:t>, т.б. Назарбаев ТМД, ОАО, </a:t>
            </a:r>
            <a:r>
              <a:rPr lang="ru-RU" i="1" dirty="0" err="1" smtClean="0"/>
              <a:t>Кеден</a:t>
            </a:r>
            <a:r>
              <a:rPr lang="ru-RU" i="1" dirty="0" smtClean="0"/>
              <a:t> </a:t>
            </a:r>
            <a:r>
              <a:rPr lang="ru-RU" i="1" dirty="0" err="1" smtClean="0"/>
              <a:t>одағы, </a:t>
            </a:r>
            <a:r>
              <a:rPr lang="ru-RU" i="1" dirty="0" smtClean="0"/>
              <a:t>Шанхай </a:t>
            </a:r>
            <a:r>
              <a:rPr lang="ru-RU" i="1" dirty="0" err="1" smtClean="0"/>
              <a:t>Ынтымақтастық Ұйымы </a:t>
            </a:r>
            <a:r>
              <a:rPr lang="ru-RU" i="1" dirty="0" smtClean="0"/>
              <a:t>(ШЫҰ), </a:t>
            </a:r>
            <a:r>
              <a:rPr lang="ru-RU" i="1" dirty="0" err="1" smtClean="0"/>
              <a:t>Еуразия</a:t>
            </a:r>
            <a:r>
              <a:rPr lang="ru-RU" i="1" dirty="0" smtClean="0"/>
              <a:t> </a:t>
            </a:r>
            <a:r>
              <a:rPr lang="ru-RU" i="1" dirty="0" err="1" smtClean="0"/>
              <a:t>одағы сияқты халықаралық құрылымдарды дүниеге әкелудің бастамашысы</a:t>
            </a:r>
            <a:r>
              <a:rPr lang="ru-RU" i="1" dirty="0" smtClean="0"/>
              <a:t>. </a:t>
            </a:r>
            <a:r>
              <a:rPr lang="ru-RU" i="1" dirty="0" err="1" smtClean="0"/>
              <a:t>Ол</a:t>
            </a:r>
            <a:r>
              <a:rPr lang="ru-RU" i="1" dirty="0" smtClean="0"/>
              <a:t> БҰҰ Бас </a:t>
            </a:r>
            <a:r>
              <a:rPr lang="ru-RU" i="1" dirty="0" err="1" smtClean="0"/>
              <a:t>Ассамблеясының </a:t>
            </a:r>
            <a:r>
              <a:rPr lang="ru-RU" i="1" dirty="0" smtClean="0"/>
              <a:t>47-сессиясында </a:t>
            </a:r>
            <a:r>
              <a:rPr lang="ru-RU" i="1" dirty="0" err="1" smtClean="0"/>
              <a:t>құруды ұсынған Азиядағы өзара ықпалдастық </a:t>
            </a:r>
            <a:r>
              <a:rPr lang="ru-RU" i="1" dirty="0" smtClean="0"/>
              <a:t>пен </a:t>
            </a:r>
            <a:r>
              <a:rPr lang="ru-RU" i="1" dirty="0" err="1" smtClean="0"/>
              <a:t>сенім</a:t>
            </a:r>
            <a:r>
              <a:rPr lang="ru-RU" i="1" dirty="0" smtClean="0"/>
              <a:t> </a:t>
            </a:r>
            <a:r>
              <a:rPr lang="ru-RU" i="1" dirty="0" err="1" smtClean="0"/>
              <a:t>шаралары</a:t>
            </a:r>
            <a:r>
              <a:rPr lang="ru-RU" i="1" dirty="0" smtClean="0"/>
              <a:t> </a:t>
            </a:r>
            <a:r>
              <a:rPr lang="ru-RU" i="1" dirty="0" err="1" smtClean="0"/>
              <a:t>жөніндегі кеңес </a:t>
            </a:r>
            <a:r>
              <a:rPr lang="ru-RU" i="1" dirty="0" smtClean="0"/>
              <a:t>(АӨСШК) </a:t>
            </a:r>
            <a:r>
              <a:rPr lang="ru-RU" i="1" dirty="0" err="1" smtClean="0"/>
              <a:t>іс</a:t>
            </a:r>
            <a:r>
              <a:rPr lang="ru-RU" i="1" dirty="0" smtClean="0"/>
              <a:t> </a:t>
            </a:r>
            <a:r>
              <a:rPr lang="ru-RU" i="1" dirty="0" err="1" smtClean="0"/>
              <a:t>жүзінде жұмыс істей</a:t>
            </a:r>
            <a:r>
              <a:rPr lang="ru-RU" i="1" dirty="0" smtClean="0"/>
              <a:t> </a:t>
            </a:r>
            <a:r>
              <a:rPr lang="ru-RU" i="1" dirty="0" err="1" smtClean="0"/>
              <a:t>бастады</a:t>
            </a:r>
            <a:r>
              <a:rPr lang="ru-RU" i="1" dirty="0" smtClean="0"/>
              <a:t>. Назарбаев </a:t>
            </a:r>
            <a:r>
              <a:rPr lang="ru-RU" i="1" dirty="0" err="1" smtClean="0"/>
              <a:t>мәдениеттердің</a:t>
            </a:r>
            <a:r>
              <a:rPr lang="ru-RU" i="1" dirty="0" smtClean="0"/>
              <a:t>, </a:t>
            </a:r>
            <a:r>
              <a:rPr lang="ru-RU" i="1" dirty="0" err="1" smtClean="0"/>
              <a:t>діндердің</a:t>
            </a:r>
            <a:r>
              <a:rPr lang="ru-RU" i="1" dirty="0" smtClean="0"/>
              <a:t>, </a:t>
            </a:r>
            <a:r>
              <a:rPr lang="ru-RU" i="1" dirty="0" err="1" smtClean="0"/>
              <a:t>өркениеттердің жүйелі сұхбаттасуын жолға қоюға көп көңіл бөледі</a:t>
            </a:r>
            <a:r>
              <a:rPr lang="ru-RU" i="1" dirty="0" smtClean="0"/>
              <a:t>. 2003, 2006 </a:t>
            </a:r>
            <a:r>
              <a:rPr lang="ru-RU" i="1" dirty="0" err="1" smtClean="0"/>
              <a:t>жылдары</a:t>
            </a:r>
            <a:r>
              <a:rPr lang="ru-RU" i="1" dirty="0" smtClean="0"/>
              <a:t> </a:t>
            </a:r>
            <a:r>
              <a:rPr lang="ru-RU" i="1" dirty="0" err="1" smtClean="0"/>
              <a:t>Астанада</a:t>
            </a:r>
            <a:r>
              <a:rPr lang="ru-RU" i="1" dirty="0" smtClean="0"/>
              <a:t> </a:t>
            </a:r>
            <a:r>
              <a:rPr lang="ru-RU" i="1" dirty="0" err="1" smtClean="0"/>
              <a:t>әлемдік діндер</a:t>
            </a:r>
            <a:r>
              <a:rPr lang="ru-RU" i="1" dirty="0" smtClean="0"/>
              <a:t> </a:t>
            </a:r>
            <a:r>
              <a:rPr lang="ru-RU" i="1" dirty="0" err="1" smtClean="0"/>
              <a:t>көшбасшыларының съездері</a:t>
            </a:r>
            <a:r>
              <a:rPr lang="ru-RU" i="1" dirty="0" smtClean="0"/>
              <a:t> </a:t>
            </a:r>
            <a:r>
              <a:rPr lang="ru-RU" i="1" dirty="0" err="1" smtClean="0"/>
              <a:t>табысты</a:t>
            </a:r>
            <a:r>
              <a:rPr lang="ru-RU" i="1" dirty="0" smtClean="0"/>
              <a:t> </a:t>
            </a:r>
            <a:r>
              <a:rPr lang="ru-RU" i="1" dirty="0" err="1" smtClean="0"/>
              <a:t>өтті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     </a:t>
            </a:r>
            <a:r>
              <a:rPr lang="ru-RU" i="1" dirty="0" err="1" smtClean="0"/>
              <a:t>Қазақстан Республикасы</a:t>
            </a:r>
            <a:r>
              <a:rPr lang="ru-RU" i="1" dirty="0" smtClean="0"/>
              <a:t> </a:t>
            </a:r>
            <a:r>
              <a:rPr lang="ru-RU" i="1" dirty="0" err="1" smtClean="0"/>
              <a:t>Ұлттық ғылым академиясының, Халықаралық инженерлік</a:t>
            </a:r>
            <a:r>
              <a:rPr lang="ru-RU" i="1" dirty="0" smtClean="0"/>
              <a:t> </a:t>
            </a:r>
            <a:r>
              <a:rPr lang="ru-RU" i="1" dirty="0" err="1" smtClean="0"/>
              <a:t>академияның, Ресей</a:t>
            </a:r>
            <a:r>
              <a:rPr lang="ru-RU" i="1" dirty="0" smtClean="0"/>
              <a:t> </a:t>
            </a:r>
            <a:r>
              <a:rPr lang="ru-RU" i="1" dirty="0" err="1" smtClean="0"/>
              <a:t>Федерациясы</a:t>
            </a:r>
            <a:r>
              <a:rPr lang="ru-RU" i="1" dirty="0" smtClean="0"/>
              <a:t> </a:t>
            </a:r>
            <a:r>
              <a:rPr lang="ru-RU" i="1" dirty="0" err="1" smtClean="0"/>
              <a:t>әлеуметтік ғылымдар академиясының академигі</a:t>
            </a:r>
            <a:r>
              <a:rPr lang="ru-RU" i="1" dirty="0" smtClean="0"/>
              <a:t>. </a:t>
            </a:r>
            <a:r>
              <a:rPr lang="ru-RU" i="1" dirty="0" err="1" smtClean="0"/>
              <a:t>Әл-Фараби атындағы Қазақ мемлекеттік</a:t>
            </a:r>
            <a:r>
              <a:rPr lang="ru-RU" i="1" dirty="0" smtClean="0"/>
              <a:t> </a:t>
            </a:r>
            <a:r>
              <a:rPr lang="ru-RU" i="1" dirty="0" err="1" smtClean="0"/>
              <a:t>ұлттық университетінің құрметті </a:t>
            </a:r>
            <a:r>
              <a:rPr lang="ru-RU" i="1" dirty="0" smtClean="0"/>
              <a:t>профессоры. </a:t>
            </a:r>
            <a:r>
              <a:rPr lang="ru-RU" i="1" dirty="0" err="1" smtClean="0"/>
              <a:t>Беларус</a:t>
            </a:r>
            <a:r>
              <a:rPr lang="ru-RU" i="1" dirty="0" smtClean="0"/>
              <a:t> </a:t>
            </a:r>
            <a:r>
              <a:rPr lang="ru-RU" i="1" dirty="0" err="1" smtClean="0"/>
              <a:t>ғылым академиясының құрметті мүшесі.</a:t>
            </a:r>
            <a:r>
              <a:rPr lang="ru-RU" i="1" dirty="0" smtClean="0"/>
              <a:t> М.В. Ломоносов </a:t>
            </a:r>
            <a:r>
              <a:rPr lang="ru-RU" i="1" dirty="0" err="1" smtClean="0"/>
              <a:t>атындағы Мәскеу мемлекеттік</a:t>
            </a:r>
            <a:r>
              <a:rPr lang="ru-RU" i="1" dirty="0" smtClean="0"/>
              <a:t> </a:t>
            </a:r>
            <a:r>
              <a:rPr lang="ru-RU" i="1" dirty="0" err="1" smtClean="0"/>
              <a:t>университетінің құрметті </a:t>
            </a:r>
            <a:r>
              <a:rPr lang="ru-RU" i="1" dirty="0" smtClean="0"/>
              <a:t>профессоры.</a:t>
            </a:r>
          </a:p>
          <a:p>
            <a:pPr algn="just"/>
            <a:r>
              <a:rPr lang="ru-RU" i="1" dirty="0" smtClean="0"/>
              <a:t>     Назарбаев – </a:t>
            </a:r>
            <a:r>
              <a:rPr lang="ru-RU" i="1" dirty="0" err="1" smtClean="0"/>
              <a:t>Қазақстанның ең жоғары ерекшелік</a:t>
            </a:r>
            <a:r>
              <a:rPr lang="ru-RU" i="1" dirty="0" smtClean="0"/>
              <a:t> </a:t>
            </a:r>
            <a:r>
              <a:rPr lang="ru-RU" i="1" dirty="0" err="1" smtClean="0"/>
              <a:t>белгісі</a:t>
            </a:r>
            <a:r>
              <a:rPr lang="ru-RU" i="1" dirty="0" smtClean="0"/>
              <a:t> – </a:t>
            </a:r>
            <a:r>
              <a:rPr lang="ru-RU" i="1" dirty="0" err="1" smtClean="0"/>
              <a:t>ерекше</a:t>
            </a:r>
            <a:r>
              <a:rPr lang="ru-RU" i="1" dirty="0" smtClean="0"/>
              <a:t> </a:t>
            </a:r>
            <a:r>
              <a:rPr lang="ru-RU" i="1" dirty="0" err="1" smtClean="0"/>
              <a:t>үлгідегі </a:t>
            </a:r>
            <a:r>
              <a:rPr lang="ru-RU" i="1" dirty="0" smtClean="0"/>
              <a:t>«Алтын </a:t>
            </a:r>
            <a:r>
              <a:rPr lang="ru-RU" i="1" dirty="0" err="1" smtClean="0"/>
              <a:t>Қыран</a:t>
            </a:r>
            <a:r>
              <a:rPr lang="ru-RU" i="1" dirty="0" smtClean="0"/>
              <a:t>» </a:t>
            </a:r>
            <a:r>
              <a:rPr lang="ru-RU" i="1" dirty="0" err="1" smtClean="0"/>
              <a:t>орденімен</a:t>
            </a:r>
            <a:r>
              <a:rPr lang="ru-RU" i="1" dirty="0" smtClean="0"/>
              <a:t>, </a:t>
            </a:r>
            <a:r>
              <a:rPr lang="ru-RU" i="1" dirty="0" err="1" smtClean="0"/>
              <a:t>сондай-ақ әлемнің көптеген елдерінің</a:t>
            </a:r>
            <a:r>
              <a:rPr lang="ru-RU" i="1" dirty="0" smtClean="0"/>
              <a:t>, </a:t>
            </a:r>
            <a:r>
              <a:rPr lang="ru-RU" i="1" dirty="0" err="1" smtClean="0"/>
              <a:t>халықаралық және қоғамдық ұйымдардың жоғары наградаларымен</a:t>
            </a:r>
            <a:r>
              <a:rPr lang="ru-RU" i="1" dirty="0" smtClean="0"/>
              <a:t> </a:t>
            </a:r>
            <a:r>
              <a:rPr lang="ru-RU" i="1" dirty="0" err="1" smtClean="0"/>
              <a:t>марапатталған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    </a:t>
            </a:r>
            <a:r>
              <a:rPr lang="ru-RU" i="1" dirty="0" err="1" smtClean="0"/>
              <a:t>Әлемдік сарапшылардың мойындауынша</a:t>
            </a:r>
            <a:r>
              <a:rPr lang="ru-RU" i="1" dirty="0" smtClean="0"/>
              <a:t>, </a:t>
            </a:r>
            <a:r>
              <a:rPr lang="ru-RU" i="1" dirty="0" err="1" smtClean="0"/>
              <a:t>Қазақстандағы </a:t>
            </a:r>
            <a:r>
              <a:rPr lang="ru-RU" i="1" dirty="0" smtClean="0"/>
              <a:t>Назарбаев пен </a:t>
            </a:r>
            <a:r>
              <a:rPr lang="ru-RU" i="1" dirty="0" err="1" smtClean="0"/>
              <a:t>оның пікірлестері</a:t>
            </a:r>
            <a:r>
              <a:rPr lang="ru-RU" i="1" dirty="0" smtClean="0"/>
              <a:t> </a:t>
            </a:r>
            <a:r>
              <a:rPr lang="ru-RU" i="1" dirty="0" err="1" smtClean="0"/>
              <a:t>жүргізіп келе</a:t>
            </a:r>
            <a:r>
              <a:rPr lang="ru-RU" i="1" dirty="0" smtClean="0"/>
              <a:t> </a:t>
            </a:r>
            <a:r>
              <a:rPr lang="ru-RU" i="1" dirty="0" err="1" smtClean="0"/>
              <a:t>жатқан өзгерістер </a:t>
            </a:r>
            <a:r>
              <a:rPr lang="ru-RU" i="1" dirty="0" smtClean="0"/>
              <a:t>ХХ </a:t>
            </a:r>
            <a:r>
              <a:rPr lang="ru-RU" i="1" dirty="0" err="1" smtClean="0"/>
              <a:t>ғ</a:t>
            </a:r>
            <a:r>
              <a:rPr lang="ru-RU" i="1" dirty="0" smtClean="0"/>
              <a:t>. </a:t>
            </a:r>
            <a:r>
              <a:rPr lang="ru-RU" i="1" dirty="0" err="1" smtClean="0"/>
              <a:t>соңында пайда</a:t>
            </a:r>
            <a:r>
              <a:rPr lang="ru-RU" i="1" dirty="0" smtClean="0"/>
              <a:t> </a:t>
            </a:r>
            <a:r>
              <a:rPr lang="ru-RU" i="1" dirty="0" err="1" smtClean="0"/>
              <a:t>болған жаңа тәуелсіз мемлекеттер</a:t>
            </a:r>
            <a:r>
              <a:rPr lang="ru-RU" i="1" dirty="0" smtClean="0"/>
              <a:t> </a:t>
            </a:r>
            <a:r>
              <a:rPr lang="ru-RU" i="1" dirty="0" err="1" smtClean="0"/>
              <a:t>тарихындағы ең табыстылардың бірі</a:t>
            </a:r>
            <a:r>
              <a:rPr lang="ru-RU" i="1" dirty="0" smtClean="0"/>
              <a:t> </a:t>
            </a:r>
            <a:r>
              <a:rPr lang="ru-RU" i="1" dirty="0" err="1" smtClean="0"/>
              <a:t>болып</a:t>
            </a:r>
            <a:r>
              <a:rPr lang="ru-RU" i="1" dirty="0" smtClean="0"/>
              <a:t> </a:t>
            </a:r>
            <a:r>
              <a:rPr lang="ru-RU" i="1" dirty="0" err="1" smtClean="0"/>
              <a:t>есептеледі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643a160fd84d70fb56ce7af7d3030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229" y="1600200"/>
            <a:ext cx="7847542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/>
          <a:lstStyle/>
          <a:p>
            <a:pPr algn="just"/>
            <a:r>
              <a:rPr lang="ru-RU" i="1" dirty="0" smtClean="0"/>
              <a:t>     2011 ж </a:t>
            </a:r>
            <a:r>
              <a:rPr lang="ru-RU" i="1" dirty="0" err="1" smtClean="0"/>
              <a:t>желтоқсан айында</a:t>
            </a:r>
            <a:r>
              <a:rPr lang="ru-RU" i="1" dirty="0" smtClean="0"/>
              <a:t> </a:t>
            </a:r>
            <a:r>
              <a:rPr lang="ru-RU" i="1" dirty="0" err="1" smtClean="0"/>
              <a:t>Маңғыстау оқиғасы орын</a:t>
            </a:r>
            <a:r>
              <a:rPr lang="ru-RU" i="1" dirty="0" smtClean="0"/>
              <a:t> </a:t>
            </a:r>
            <a:r>
              <a:rPr lang="ru-RU" i="1" dirty="0" err="1" smtClean="0"/>
              <a:t>алды</a:t>
            </a:r>
            <a:r>
              <a:rPr lang="ru-RU" i="1" dirty="0" smtClean="0"/>
              <a:t>. </a:t>
            </a:r>
            <a:r>
              <a:rPr lang="ru-RU" i="1" dirty="0" err="1" smtClean="0"/>
              <a:t>ВВС-дің айтуы</a:t>
            </a:r>
            <a:r>
              <a:rPr lang="ru-RU" i="1" dirty="0" smtClean="0"/>
              <a:t> </a:t>
            </a:r>
            <a:r>
              <a:rPr lang="ru-RU" i="1" dirty="0" err="1" smtClean="0"/>
              <a:t>бойынша</a:t>
            </a:r>
            <a:r>
              <a:rPr lang="ru-RU" i="1" dirty="0" smtClean="0"/>
              <a:t> </a:t>
            </a:r>
            <a:r>
              <a:rPr lang="ru-RU" i="1" dirty="0" err="1" smtClean="0"/>
              <a:t>бұл Назарбаевтің билікте</a:t>
            </a:r>
            <a:r>
              <a:rPr lang="ru-RU" i="1" dirty="0" smtClean="0"/>
              <a:t> </a:t>
            </a:r>
            <a:r>
              <a:rPr lang="ru-RU" i="1" dirty="0" err="1" smtClean="0"/>
              <a:t>болған уақытындағы оппозицияның ең үлкен қозғалысы.</a:t>
            </a:r>
            <a:r>
              <a:rPr lang="ru-RU" i="1" dirty="0" smtClean="0"/>
              <a:t> 2011 </a:t>
            </a:r>
            <a:r>
              <a:rPr lang="ru-RU" i="1" dirty="0" err="1" smtClean="0"/>
              <a:t>жылдың </a:t>
            </a:r>
            <a:r>
              <a:rPr lang="ru-RU" i="1" dirty="0" smtClean="0"/>
              <a:t>16 </a:t>
            </a:r>
            <a:r>
              <a:rPr lang="ru-RU" i="1" dirty="0" err="1" smtClean="0"/>
              <a:t>желтоқсан күні Жаңаөзен мұнай қаласында мемлекеттің Тәуелсіздік Күніне орайы</a:t>
            </a:r>
            <a:r>
              <a:rPr lang="ru-RU" i="1" dirty="0" smtClean="0"/>
              <a:t> </a:t>
            </a:r>
            <a:r>
              <a:rPr lang="ru-RU" i="1" dirty="0" err="1" smtClean="0"/>
              <a:t>демонстрацияғы шыққандар </a:t>
            </a:r>
            <a:r>
              <a:rPr lang="ru-RU" i="1" dirty="0" smtClean="0"/>
              <a:t>мен полиция </a:t>
            </a:r>
            <a:r>
              <a:rPr lang="ru-RU" i="1" dirty="0" err="1" smtClean="0"/>
              <a:t>қызметкерлерінің арасында</a:t>
            </a:r>
            <a:r>
              <a:rPr lang="ru-RU" i="1" dirty="0" smtClean="0"/>
              <a:t> </a:t>
            </a:r>
            <a:r>
              <a:rPr lang="ru-RU" i="1" dirty="0" err="1" smtClean="0"/>
              <a:t>қақтығыс туды</a:t>
            </a:r>
            <a:r>
              <a:rPr lang="ru-RU" i="1" dirty="0" smtClean="0"/>
              <a:t>. </a:t>
            </a:r>
            <a:r>
              <a:rPr lang="ru-RU" i="1" dirty="0" err="1" smtClean="0"/>
              <a:t>Қарулы күштер қару қолдану салдарынан</a:t>
            </a:r>
            <a:r>
              <a:rPr lang="ru-RU" i="1" dirty="0" smtClean="0"/>
              <a:t> 15 </a:t>
            </a:r>
            <a:r>
              <a:rPr lang="ru-RU" i="1" dirty="0" err="1" smtClean="0"/>
              <a:t>адам</a:t>
            </a:r>
            <a:r>
              <a:rPr lang="ru-RU" i="1" dirty="0" smtClean="0"/>
              <a:t> </a:t>
            </a:r>
            <a:r>
              <a:rPr lang="ru-RU" i="1" dirty="0" err="1" smtClean="0"/>
              <a:t>оққа ұшты</a:t>
            </a:r>
            <a:r>
              <a:rPr lang="ru-RU" i="1" dirty="0" smtClean="0"/>
              <a:t>, 100 </a:t>
            </a:r>
            <a:r>
              <a:rPr lang="ru-RU" i="1" dirty="0" err="1" smtClean="0"/>
              <a:t>астам</a:t>
            </a:r>
            <a:r>
              <a:rPr lang="ru-RU" i="1" dirty="0" smtClean="0"/>
              <a:t> </a:t>
            </a:r>
            <a:r>
              <a:rPr lang="ru-RU" i="1" dirty="0" err="1" smtClean="0"/>
              <a:t>адам</a:t>
            </a:r>
            <a:r>
              <a:rPr lang="ru-RU" i="1" dirty="0" smtClean="0"/>
              <a:t> </a:t>
            </a:r>
            <a:r>
              <a:rPr lang="ru-RU" i="1" dirty="0" err="1" smtClean="0"/>
              <a:t>жараланды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Назарбаевтың бастамасымен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ашылған оқу орындар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Халықаралық ақпараттық технологиялар</a:t>
            </a:r>
            <a:r>
              <a:rPr lang="ru-RU" i="1" dirty="0" smtClean="0"/>
              <a:t> </a:t>
            </a:r>
            <a:r>
              <a:rPr lang="ru-RU" i="1" dirty="0" err="1" smtClean="0"/>
              <a:t>университеті</a:t>
            </a:r>
            <a:endParaRPr lang="ru-RU" i="1" dirty="0" smtClean="0"/>
          </a:p>
          <a:p>
            <a:r>
              <a:rPr lang="ru-RU" i="1" dirty="0" err="1" smtClean="0"/>
              <a:t>Қазақстан </a:t>
            </a:r>
            <a:r>
              <a:rPr lang="ru-RU" i="1" dirty="0" smtClean="0"/>
              <a:t>менеджмент институты</a:t>
            </a:r>
          </a:p>
          <a:p>
            <a:r>
              <a:rPr lang="ru-RU" i="1" dirty="0" smtClean="0"/>
              <a:t>Экономика </a:t>
            </a:r>
            <a:r>
              <a:rPr lang="ru-RU" i="1" dirty="0" err="1" smtClean="0"/>
              <a:t>және болжау</a:t>
            </a:r>
            <a:r>
              <a:rPr lang="ru-RU" i="1" dirty="0" smtClean="0"/>
              <a:t> институты</a:t>
            </a:r>
          </a:p>
          <a:p>
            <a:r>
              <a:rPr lang="ru-RU" i="1" dirty="0" err="1" smtClean="0"/>
              <a:t>Қожа Ахмет</a:t>
            </a:r>
            <a:r>
              <a:rPr lang="ru-RU" i="1" dirty="0" smtClean="0"/>
              <a:t> </a:t>
            </a:r>
            <a:r>
              <a:rPr lang="ru-RU" i="1" dirty="0" err="1" smtClean="0"/>
              <a:t>Ясауи</a:t>
            </a:r>
            <a:r>
              <a:rPr lang="ru-RU" i="1" dirty="0" smtClean="0"/>
              <a:t> </a:t>
            </a:r>
            <a:r>
              <a:rPr lang="ru-RU" i="1" dirty="0" err="1" smtClean="0"/>
              <a:t>атындағы Халықаралық Қазақ-Түрік университеті</a:t>
            </a:r>
            <a:endParaRPr lang="ru-RU" i="1" dirty="0" smtClean="0"/>
          </a:p>
          <a:p>
            <a:r>
              <a:rPr lang="ru-RU" i="1" dirty="0" smtClean="0"/>
              <a:t>Н. Гумилев </a:t>
            </a:r>
            <a:r>
              <a:rPr lang="ru-RU" i="1" dirty="0" err="1" smtClean="0"/>
              <a:t>атындағы Еуразия</a:t>
            </a:r>
            <a:r>
              <a:rPr lang="ru-RU" i="1" dirty="0" smtClean="0"/>
              <a:t> </a:t>
            </a:r>
            <a:r>
              <a:rPr lang="ru-RU" i="1" dirty="0" err="1" smtClean="0"/>
              <a:t>университеті</a:t>
            </a:r>
            <a:endParaRPr lang="ru-RU" i="1" dirty="0" smtClean="0"/>
          </a:p>
          <a:p>
            <a:r>
              <a:rPr lang="ru-RU" i="1" dirty="0" err="1" smtClean="0"/>
              <a:t>Ұлттық Мемлекеттік</a:t>
            </a:r>
            <a:r>
              <a:rPr lang="ru-RU" i="1" dirty="0" smtClean="0"/>
              <a:t> </a:t>
            </a:r>
            <a:r>
              <a:rPr lang="ru-RU" i="1" dirty="0" err="1" smtClean="0"/>
              <a:t>заң университеті</a:t>
            </a:r>
            <a:endParaRPr lang="ru-RU" i="1" dirty="0" smtClean="0"/>
          </a:p>
          <a:p>
            <a:r>
              <a:rPr lang="ru-RU" i="1" dirty="0" smtClean="0"/>
              <a:t>Назарбаев Университет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ru-RU" i="1" dirty="0" smtClean="0"/>
              <a:t>Назарбаев </a:t>
            </a:r>
            <a:r>
              <a:rPr lang="ru-RU" i="1" dirty="0" err="1" smtClean="0"/>
              <a:t>Зияткерлік</a:t>
            </a:r>
            <a:r>
              <a:rPr lang="ru-RU" i="1" dirty="0" smtClean="0"/>
              <a:t> </a:t>
            </a:r>
            <a:r>
              <a:rPr lang="ru-RU" i="1" dirty="0" err="1" smtClean="0"/>
              <a:t>Мектебі</a:t>
            </a:r>
            <a:endParaRPr lang="ru-RU" i="1" dirty="0" smtClean="0"/>
          </a:p>
          <a:p>
            <a:r>
              <a:rPr lang="ru-RU" i="1" dirty="0" err="1" smtClean="0"/>
              <a:t>бірқатар лицейлер</a:t>
            </a:r>
            <a:r>
              <a:rPr lang="ru-RU" i="1" dirty="0" smtClean="0"/>
              <a:t> мен </a:t>
            </a:r>
            <a:r>
              <a:rPr lang="ru-RU" i="1" dirty="0" err="1" smtClean="0"/>
              <a:t>колледждер</a:t>
            </a:r>
            <a:endParaRPr lang="ru-RU" i="1" dirty="0" smtClean="0"/>
          </a:p>
          <a:p>
            <a:r>
              <a:rPr lang="ru-RU" i="1" dirty="0" err="1" smtClean="0"/>
              <a:t>Президенттік</a:t>
            </a:r>
            <a:r>
              <a:rPr lang="ru-RU" i="1" dirty="0" smtClean="0"/>
              <a:t> </a:t>
            </a:r>
            <a:r>
              <a:rPr lang="ru-RU" i="1" dirty="0" err="1" smtClean="0"/>
              <a:t>«Болашақ» бағдарламасы іске</a:t>
            </a:r>
            <a:r>
              <a:rPr lang="ru-RU" i="1" dirty="0" smtClean="0"/>
              <a:t> </a:t>
            </a:r>
            <a:r>
              <a:rPr lang="ru-RU" i="1" dirty="0" err="1" smtClean="0"/>
              <a:t>асуда</a:t>
            </a:r>
            <a:r>
              <a:rPr lang="ru-RU" i="1" dirty="0" smtClean="0"/>
              <a:t>, </a:t>
            </a:r>
            <a:r>
              <a:rPr lang="ru-RU" i="1" dirty="0" err="1" smtClean="0"/>
              <a:t>ол</a:t>
            </a:r>
            <a:r>
              <a:rPr lang="ru-RU" i="1" dirty="0" smtClean="0"/>
              <a:t> </a:t>
            </a:r>
            <a:r>
              <a:rPr lang="ru-RU" i="1" dirty="0" err="1" smtClean="0"/>
              <a:t>бойынша</a:t>
            </a:r>
            <a:r>
              <a:rPr lang="ru-RU" i="1" dirty="0" smtClean="0"/>
              <a:t> </a:t>
            </a:r>
            <a:r>
              <a:rPr lang="ru-RU" i="1" dirty="0" err="1" smtClean="0"/>
              <a:t>жастар</a:t>
            </a:r>
            <a:r>
              <a:rPr lang="ru-RU" i="1" dirty="0" smtClean="0"/>
              <a:t> </a:t>
            </a:r>
            <a:r>
              <a:rPr lang="ru-RU" i="1" dirty="0" err="1" smtClean="0"/>
              <a:t>дүние жүзінің ірі</a:t>
            </a:r>
            <a:r>
              <a:rPr lang="ru-RU" i="1" dirty="0" smtClean="0"/>
              <a:t> </a:t>
            </a:r>
            <a:r>
              <a:rPr lang="ru-RU" i="1" dirty="0" err="1" smtClean="0"/>
              <a:t>оқу орындарында</a:t>
            </a:r>
            <a:r>
              <a:rPr lang="ru-RU" i="1" dirty="0" smtClean="0"/>
              <a:t> </a:t>
            </a:r>
            <a:r>
              <a:rPr lang="ru-RU" i="1" dirty="0" err="1" smtClean="0"/>
              <a:t>білім</a:t>
            </a:r>
            <a:r>
              <a:rPr lang="ru-RU" i="1" dirty="0" smtClean="0"/>
              <a:t> </a:t>
            </a:r>
            <a:r>
              <a:rPr lang="ru-RU" i="1" dirty="0" err="1" smtClean="0"/>
              <a:t>алып</a:t>
            </a:r>
            <a:r>
              <a:rPr lang="ru-RU" i="1" dirty="0" smtClean="0"/>
              <a:t> </a:t>
            </a:r>
            <a:r>
              <a:rPr lang="ru-RU" i="1" dirty="0" err="1" smtClean="0"/>
              <a:t>жатыр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Аса </a:t>
            </a:r>
            <a:r>
              <a:rPr lang="ru-RU" i="1" dirty="0" err="1" smtClean="0"/>
              <a:t>талантты</a:t>
            </a:r>
            <a:r>
              <a:rPr lang="ru-RU" i="1" dirty="0" smtClean="0"/>
              <a:t> </a:t>
            </a:r>
            <a:r>
              <a:rPr lang="ru-RU" i="1" dirty="0" err="1" smtClean="0"/>
              <a:t>балалар</a:t>
            </a:r>
            <a:r>
              <a:rPr lang="ru-RU" i="1" dirty="0" smtClean="0"/>
              <a:t> </a:t>
            </a:r>
            <a:r>
              <a:rPr lang="ru-RU" i="1" dirty="0" err="1" smtClean="0"/>
              <a:t>үшін президенттік</a:t>
            </a:r>
            <a:r>
              <a:rPr lang="ru-RU" i="1" dirty="0" smtClean="0"/>
              <a:t> «</a:t>
            </a:r>
            <a:r>
              <a:rPr lang="ru-RU" i="1" dirty="0" err="1" smtClean="0"/>
              <a:t>Дарын</a:t>
            </a:r>
            <a:r>
              <a:rPr lang="ru-RU" i="1" dirty="0" smtClean="0"/>
              <a:t>» </a:t>
            </a:r>
            <a:r>
              <a:rPr lang="ru-RU" i="1" dirty="0" err="1" smtClean="0"/>
              <a:t>сыйлығы тағайындалған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99288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 лауазымдары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мансаптары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       Экономика </a:t>
            </a:r>
            <a:r>
              <a:rPr lang="ru-RU" i="1" dirty="0" err="1" smtClean="0"/>
              <a:t>ғылымдарының докторы</a:t>
            </a:r>
            <a:r>
              <a:rPr lang="ru-RU" i="1" dirty="0" smtClean="0"/>
              <a:t> (1993)</a:t>
            </a:r>
          </a:p>
          <a:p>
            <a:r>
              <a:rPr lang="ru-RU" i="1" dirty="0" smtClean="0"/>
              <a:t>       ҚР </a:t>
            </a:r>
            <a:r>
              <a:rPr lang="ru-RU" i="1" dirty="0" err="1" smtClean="0"/>
              <a:t>ҰҒА-ның </a:t>
            </a:r>
            <a:r>
              <a:rPr lang="ru-RU" i="1" dirty="0" smtClean="0"/>
              <a:t>(1995) </a:t>
            </a:r>
            <a:r>
              <a:rPr lang="ru-RU" i="1" dirty="0" err="1" smtClean="0"/>
              <a:t>және басқа </a:t>
            </a:r>
            <a:r>
              <a:rPr lang="ru-RU" i="1" dirty="0" smtClean="0"/>
              <a:t>да </a:t>
            </a:r>
            <a:r>
              <a:rPr lang="ru-RU" i="1" dirty="0" err="1" smtClean="0"/>
              <a:t>ғылыми мекемелер</a:t>
            </a:r>
            <a:r>
              <a:rPr lang="ru-RU" i="1" dirty="0" smtClean="0"/>
              <a:t> мен </a:t>
            </a:r>
            <a:r>
              <a:rPr lang="ru-RU" i="1" dirty="0" err="1" smtClean="0"/>
              <a:t>шетел</a:t>
            </a:r>
            <a:r>
              <a:rPr lang="ru-RU" i="1" dirty="0" smtClean="0"/>
              <a:t> </a:t>
            </a:r>
            <a:r>
              <a:rPr lang="ru-RU" i="1" dirty="0" err="1" smtClean="0"/>
              <a:t>оқу орындарының академигі</a:t>
            </a:r>
            <a:endParaRPr lang="ru-RU" i="1" dirty="0" smtClean="0"/>
          </a:p>
          <a:p>
            <a:r>
              <a:rPr lang="ru-RU" i="1" dirty="0" smtClean="0"/>
              <a:t>      </a:t>
            </a:r>
            <a:r>
              <a:rPr lang="ru-RU" i="1" dirty="0" err="1" smtClean="0"/>
              <a:t>Қазақстан халқы Ассамблеясының төрағасы</a:t>
            </a:r>
            <a:endParaRPr lang="ru-RU" i="1" dirty="0" smtClean="0"/>
          </a:p>
          <a:p>
            <a:r>
              <a:rPr lang="ru-RU" i="1" dirty="0" smtClean="0"/>
              <a:t>      </a:t>
            </a:r>
            <a:r>
              <a:rPr lang="ru-RU" i="1" dirty="0" err="1" smtClean="0"/>
              <a:t>Қазақстанның Қарулы Күштерінің Жоғары </a:t>
            </a:r>
            <a:r>
              <a:rPr lang="ru-RU" i="1" dirty="0" smtClean="0"/>
              <a:t>Бас </a:t>
            </a:r>
            <a:r>
              <a:rPr lang="ru-RU" i="1" dirty="0" err="1" smtClean="0"/>
              <a:t>Қолбасшысы</a:t>
            </a:r>
            <a:endParaRPr lang="ru-RU" i="1" dirty="0" smtClean="0"/>
          </a:p>
          <a:p>
            <a:r>
              <a:rPr lang="ru-RU" i="1" dirty="0" smtClean="0"/>
              <a:t>      </a:t>
            </a:r>
            <a:r>
              <a:rPr lang="ru-RU" i="1" dirty="0" err="1" smtClean="0"/>
              <a:t>Дүниежүзілік қазақтар қауымдастығының төрағасы</a:t>
            </a:r>
            <a:endParaRPr lang="ru-RU" i="1" dirty="0" smtClean="0"/>
          </a:p>
          <a:p>
            <a:r>
              <a:rPr lang="ru-RU" i="1" dirty="0" smtClean="0"/>
              <a:t>     </a:t>
            </a:r>
            <a:r>
              <a:rPr lang="ru-RU" i="1" dirty="0" err="1" smtClean="0"/>
              <a:t>Нұр Отан</a:t>
            </a:r>
            <a:r>
              <a:rPr lang="ru-RU" i="1" dirty="0" smtClean="0"/>
              <a:t> </a:t>
            </a:r>
            <a:r>
              <a:rPr lang="ru-RU" i="1" dirty="0" err="1" smtClean="0"/>
              <a:t>Халықтық-демократиялық партиясының төрағасы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Дүние жүзі қазақтары ассоциациясының төрағасы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Орталық </a:t>
            </a:r>
            <a:r>
              <a:rPr lang="ru-RU" i="1" dirty="0" smtClean="0"/>
              <a:t>Азия </a:t>
            </a:r>
            <a:r>
              <a:rPr lang="ru-RU" i="1" dirty="0" err="1" smtClean="0"/>
              <a:t>мемлекеттері</a:t>
            </a:r>
            <a:r>
              <a:rPr lang="ru-RU" i="1" dirty="0" smtClean="0"/>
              <a:t> </a:t>
            </a:r>
            <a:r>
              <a:rPr lang="ru-RU" i="1" dirty="0" err="1" smtClean="0"/>
              <a:t>Достық қорының құрметті төрағасы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ЕҚЫҰ-нің </a:t>
            </a:r>
            <a:r>
              <a:rPr lang="ru-RU" i="1" dirty="0" smtClean="0"/>
              <a:t>бас </a:t>
            </a:r>
            <a:r>
              <a:rPr lang="ru-RU" i="1" dirty="0" err="1" smtClean="0"/>
              <a:t>төрағасы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Бірнеше</a:t>
            </a:r>
            <a:r>
              <a:rPr lang="ru-RU" i="1" dirty="0" smtClean="0"/>
              <a:t> </a:t>
            </a:r>
            <a:r>
              <a:rPr lang="ru-RU" i="1" dirty="0" err="1" smtClean="0"/>
              <a:t>жыл</a:t>
            </a:r>
            <a:r>
              <a:rPr lang="ru-RU" i="1" dirty="0" smtClean="0"/>
              <a:t> </a:t>
            </a:r>
            <a:r>
              <a:rPr lang="ru-RU" i="1" dirty="0" err="1" smtClean="0"/>
              <a:t>Халықаралық Аралды</a:t>
            </a:r>
            <a:r>
              <a:rPr lang="ru-RU" i="1" dirty="0" smtClean="0"/>
              <a:t> </a:t>
            </a:r>
            <a:r>
              <a:rPr lang="ru-RU" i="1" dirty="0" err="1" smtClean="0"/>
              <a:t>құтқару қорын басқарды</a:t>
            </a:r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C6381A1-6531-43B5-8779-8A3DC6F0E074_w640_r1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77686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/>
              <a:t> </a:t>
            </a:r>
            <a:r>
              <a:rPr lang="ru-RU" sz="4400" dirty="0" err="1" smtClean="0">
                <a:latin typeface="+mn-lt"/>
              </a:rPr>
              <a:t>Қадірлі халқым!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616664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« … </a:t>
            </a:r>
            <a:r>
              <a:rPr lang="ru-RU" sz="1500" i="1" dirty="0" err="1" smtClean="0"/>
              <a:t>Мәңгілік </a:t>
            </a:r>
            <a:r>
              <a:rPr lang="ru-RU" sz="1500" i="1" dirty="0" smtClean="0"/>
              <a:t>Ел – </a:t>
            </a:r>
            <a:r>
              <a:rPr lang="ru-RU" sz="1500" i="1" dirty="0" err="1" smtClean="0"/>
              <a:t>ата-бабаларымыздың </a:t>
            </a:r>
            <a:r>
              <a:rPr lang="ru-RU" sz="1500" i="1" dirty="0" smtClean="0"/>
              <a:t>сан </a:t>
            </a:r>
            <a:r>
              <a:rPr lang="ru-RU" sz="1500" i="1" dirty="0" err="1" smtClean="0"/>
              <a:t>мың жылдан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бергі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асыл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арманы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Ол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арман</a:t>
            </a:r>
            <a:r>
              <a:rPr lang="ru-RU" sz="1500" i="1" dirty="0" smtClean="0"/>
              <a:t> – </a:t>
            </a:r>
            <a:r>
              <a:rPr lang="ru-RU" sz="1500" i="1" dirty="0" err="1" smtClean="0"/>
              <a:t>әлем елдерімен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терезесі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тең қатынас құрып, әлем картасынан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ойып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тұрып орын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алатын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Тәуелсіз Мемлекет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атану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еді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Ол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арман</a:t>
            </a:r>
            <a:r>
              <a:rPr lang="ru-RU" sz="1500" i="1" dirty="0" smtClean="0"/>
              <a:t> – </a:t>
            </a:r>
            <a:r>
              <a:rPr lang="ru-RU" sz="1500" i="1" dirty="0" err="1" smtClean="0"/>
              <a:t>тұрмысы бақуатты, түтіні түзу ұшқан, ұрпағы ертеңіне сеніммен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қарайтын бақытты </a:t>
            </a:r>
            <a:r>
              <a:rPr lang="ru-RU" sz="1500" i="1" dirty="0" smtClean="0"/>
              <a:t>Ел болу </a:t>
            </a:r>
            <a:r>
              <a:rPr lang="ru-RU" sz="1500" i="1" dirty="0" err="1" smtClean="0"/>
              <a:t>еді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Біз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армандарды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ақиқатқа айналдырдық.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Мәңгілік Елдің іргетасын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қаладық.</a:t>
            </a:r>
            <a:r>
              <a:rPr lang="ru-RU" sz="1500" i="1" dirty="0" smtClean="0"/>
              <a:t> Мен </a:t>
            </a:r>
            <a:r>
              <a:rPr lang="ru-RU" sz="1500" i="1" dirty="0" err="1" smtClean="0"/>
              <a:t>қоғамда </a:t>
            </a:r>
            <a:r>
              <a:rPr lang="ru-RU" sz="1500" i="1" dirty="0" smtClean="0"/>
              <a:t>«</a:t>
            </a:r>
            <a:r>
              <a:rPr lang="ru-RU" sz="1500" i="1" dirty="0" err="1" smtClean="0"/>
              <a:t>Қазақ елінің ұлттық идеясы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қандай болуы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керек</a:t>
            </a:r>
            <a:r>
              <a:rPr lang="ru-RU" sz="1500" i="1" dirty="0" smtClean="0"/>
              <a:t>?» </a:t>
            </a:r>
            <a:r>
              <a:rPr lang="ru-RU" sz="1500" i="1" dirty="0" err="1" smtClean="0"/>
              <a:t>деген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сауал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жиі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талқыға түсетінін көріп жүрмін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Біз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үшін болашағымызға бағдар ететін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ұлтты ұйыстырып, ұлы мақсаттарға жетелейтін</a:t>
            </a:r>
            <a:r>
              <a:rPr lang="ru-RU" sz="1500" i="1" dirty="0" smtClean="0"/>
              <a:t> идея бар. </a:t>
            </a:r>
            <a:r>
              <a:rPr lang="ru-RU" sz="1500" i="1" dirty="0" err="1" smtClean="0"/>
              <a:t>Ол</a:t>
            </a:r>
            <a:r>
              <a:rPr lang="ru-RU" sz="1500" i="1" dirty="0" smtClean="0"/>
              <a:t> – </a:t>
            </a:r>
            <a:r>
              <a:rPr lang="ru-RU" sz="1500" i="1" dirty="0" err="1" smtClean="0"/>
              <a:t>Мәңгілік </a:t>
            </a:r>
            <a:r>
              <a:rPr lang="ru-RU" sz="1500" i="1" dirty="0" smtClean="0"/>
              <a:t>Ел </a:t>
            </a:r>
            <a:r>
              <a:rPr lang="ru-RU" sz="1500" i="1" dirty="0" err="1" smtClean="0"/>
              <a:t>идеясы</a:t>
            </a:r>
            <a:r>
              <a:rPr lang="ru-RU" sz="1500" i="1" dirty="0" smtClean="0"/>
              <a:t>.  </a:t>
            </a:r>
            <a:r>
              <a:rPr lang="ru-RU" sz="1500" i="1" dirty="0" err="1" smtClean="0"/>
              <a:t>Тәуелсіздікпен бірге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халқымыз Мәңгілік Мұраттарына қол жеткізді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Біз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еліміздің жүрегі, тәуелсіздігіміздің тірегі</a:t>
            </a:r>
            <a:r>
              <a:rPr lang="ru-RU" sz="1500" i="1" dirty="0" smtClean="0"/>
              <a:t> – </a:t>
            </a:r>
            <a:r>
              <a:rPr lang="ru-RU" sz="1500" i="1" dirty="0" err="1" smtClean="0"/>
              <a:t>Мәңгілік Елордамызды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тұрғыздық.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Қазақтың Мәңгілік Ғұмыры ұрпақтың Мәңгілік Болашағын баянды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етуге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арналады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Ендігі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ұрпақ </a:t>
            </a:r>
            <a:r>
              <a:rPr lang="ru-RU" sz="1500" i="1" dirty="0" smtClean="0"/>
              <a:t>– </a:t>
            </a:r>
            <a:r>
              <a:rPr lang="ru-RU" sz="1500" i="1" dirty="0" err="1" smtClean="0"/>
              <a:t>Мәңгілік Қазақтың Перзенті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Ендеше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Қазақ Елінің Ұлттық Идеясы</a:t>
            </a:r>
            <a:r>
              <a:rPr lang="ru-RU" sz="1500" i="1" dirty="0" smtClean="0"/>
              <a:t> – </a:t>
            </a:r>
            <a:r>
              <a:rPr lang="ru-RU" sz="1500" i="1" dirty="0" err="1" smtClean="0"/>
              <a:t>Мәңгілік </a:t>
            </a:r>
            <a:r>
              <a:rPr lang="ru-RU" sz="1500" i="1" dirty="0" smtClean="0"/>
              <a:t>Ел! Мен </a:t>
            </a:r>
            <a:r>
              <a:rPr lang="ru-RU" sz="1500" i="1" dirty="0" err="1" smtClean="0"/>
              <a:t>Мәңгілік </a:t>
            </a:r>
            <a:r>
              <a:rPr lang="ru-RU" sz="1500" i="1" dirty="0" smtClean="0"/>
              <a:t>Ел </a:t>
            </a:r>
            <a:r>
              <a:rPr lang="ru-RU" sz="1500" i="1" dirty="0" err="1" smtClean="0"/>
              <a:t>ұғымын ұлтымыздың ұлы бағдары </a:t>
            </a:r>
            <a:r>
              <a:rPr lang="ru-RU" sz="1500" i="1" dirty="0" smtClean="0"/>
              <a:t>– «Қазақстан-2050» </a:t>
            </a:r>
            <a:r>
              <a:rPr lang="ru-RU" sz="1500" i="1" dirty="0" err="1" smtClean="0"/>
              <a:t>Стратегиясының түп қазығы етіп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алдым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Тәуелсіздікке қол жеткізгеннен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гөрі </a:t>
            </a:r>
            <a:r>
              <a:rPr lang="ru-RU" sz="1500" i="1" dirty="0" smtClean="0"/>
              <a:t>оны </a:t>
            </a:r>
            <a:r>
              <a:rPr lang="ru-RU" sz="1500" i="1" dirty="0" err="1" smtClean="0"/>
              <a:t>ұстап тұру әлдеқайда қиын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Бұл </a:t>
            </a:r>
            <a:r>
              <a:rPr lang="ru-RU" sz="1500" i="1" dirty="0" smtClean="0"/>
              <a:t>– </a:t>
            </a:r>
            <a:r>
              <a:rPr lang="ru-RU" sz="1500" i="1" dirty="0" err="1" smtClean="0"/>
              <a:t>әлем кеңістігінде ғұмыр кешкен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талай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халықтың басынан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өткен тарихи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шындық.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Өзара алауыздық </a:t>
            </a:r>
            <a:r>
              <a:rPr lang="ru-RU" sz="1500" i="1" dirty="0" smtClean="0"/>
              <a:t>пен </a:t>
            </a:r>
            <a:r>
              <a:rPr lang="ru-RU" sz="1500" i="1" dirty="0" err="1" smtClean="0"/>
              <a:t>жан-жаққа тартқан берекесіздік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талай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елдің тағдырын құрдымға жіберген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Тіршілік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тезіне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төтеп бере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алмай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жер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бетінен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ұлт ретінде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жойылып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кеткен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елдер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қаншама.</a:t>
            </a:r>
            <a:r>
              <a:rPr lang="ru-RU" sz="1500" i="1" dirty="0" smtClean="0"/>
              <a:t/>
            </a:r>
            <a:br>
              <a:rPr lang="ru-RU" sz="1500" i="1" dirty="0" smtClean="0"/>
            </a:br>
            <a:r>
              <a:rPr lang="ru-RU" sz="1500" i="1" dirty="0" smtClean="0"/>
              <a:t>       </a:t>
            </a:r>
            <a:r>
              <a:rPr lang="ru-RU" sz="1500" i="1" dirty="0" err="1" smtClean="0"/>
              <a:t>Біз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өзгенің қателігінен, өткеннің тағылымынан сабақ </a:t>
            </a:r>
            <a:r>
              <a:rPr lang="ru-RU" sz="1500" i="1" dirty="0" smtClean="0"/>
              <a:t>ала </a:t>
            </a:r>
            <a:r>
              <a:rPr lang="ru-RU" sz="1500" i="1" dirty="0" err="1" smtClean="0"/>
              <a:t>білуге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тиіспіз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Ол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сабақтың түйіні біреу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ғана </a:t>
            </a:r>
            <a:r>
              <a:rPr lang="ru-RU" sz="1500" i="1" dirty="0" smtClean="0"/>
              <a:t>– </a:t>
            </a:r>
            <a:r>
              <a:rPr lang="ru-RU" sz="1500" i="1" dirty="0" err="1" smtClean="0"/>
              <a:t>Мәңгілік </a:t>
            </a:r>
            <a:r>
              <a:rPr lang="ru-RU" sz="1500" i="1" dirty="0" smtClean="0"/>
              <a:t>Ел болу </a:t>
            </a:r>
            <a:r>
              <a:rPr lang="ru-RU" sz="1500" i="1" dirty="0" err="1" smtClean="0"/>
              <a:t>біздің өз қолымызда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Бұл үшін өзімізді үнемі қамшылап, ұдайы алға ұмтылуымыз керек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Байлығымыз </a:t>
            </a:r>
            <a:r>
              <a:rPr lang="ru-RU" sz="1500" i="1" dirty="0" smtClean="0"/>
              <a:t>да, </a:t>
            </a:r>
            <a:r>
              <a:rPr lang="ru-RU" sz="1500" i="1" dirty="0" err="1" smtClean="0"/>
              <a:t>бақытымыз </a:t>
            </a:r>
            <a:r>
              <a:rPr lang="ru-RU" sz="1500" i="1" dirty="0" smtClean="0"/>
              <a:t>да </a:t>
            </a:r>
            <a:r>
              <a:rPr lang="ru-RU" sz="1500" i="1" dirty="0" err="1" smtClean="0"/>
              <a:t>болған Мәңгілік Тәуелсіздігімізді көздің қарашығындай сақтай білуіміз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керек</a:t>
            </a:r>
            <a:r>
              <a:rPr lang="ru-RU" sz="1500" i="1" dirty="0" smtClean="0"/>
              <a:t>. «Қазақстан-2050» – </a:t>
            </a:r>
            <a:r>
              <a:rPr lang="ru-RU" sz="1500" i="1" dirty="0" err="1" smtClean="0"/>
              <a:t>Мәңгілік Елге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бастайтын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ең абыройлы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ең мәртебелі жол</a:t>
            </a:r>
            <a:r>
              <a:rPr lang="ru-RU" sz="1500" i="1" dirty="0" smtClean="0"/>
              <a:t>. Осы </a:t>
            </a:r>
            <a:r>
              <a:rPr lang="ru-RU" sz="1500" i="1" dirty="0" err="1" smtClean="0"/>
              <a:t>жолдан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айнымайық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қадірлі халқым</a:t>
            </a:r>
            <a:r>
              <a:rPr lang="ru-RU" sz="1500" i="1" dirty="0" smtClean="0"/>
              <a:t>! </a:t>
            </a:r>
            <a:r>
              <a:rPr lang="ru-RU" sz="1500" i="1" dirty="0" err="1" smtClean="0"/>
              <a:t>Әрбір күніміз мерекелі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әрбір ісіміз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берекелі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болсын</a:t>
            </a:r>
            <a:r>
              <a:rPr lang="ru-RU" sz="1500" i="1" dirty="0" smtClean="0"/>
              <a:t>! </a:t>
            </a:r>
            <a:r>
              <a:rPr lang="ru-RU" sz="1500" i="1" dirty="0" err="1" smtClean="0"/>
              <a:t>Дамуымыз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жедел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келешегіміз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кемел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болсын</a:t>
            </a:r>
            <a:r>
              <a:rPr lang="ru-RU" sz="1500" i="1" dirty="0" smtClean="0"/>
              <a:t>! </a:t>
            </a:r>
            <a:r>
              <a:rPr lang="ru-RU" sz="1500" i="1" dirty="0" err="1" smtClean="0"/>
              <a:t>Жарқын іспен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күллі әлемді таң қылып, Жасай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берсін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Елдігіміз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Мәңгілік!...»</a:t>
            </a:r>
            <a:endParaRPr lang="ru-RU" sz="1500" i="1" dirty="0" smtClean="0"/>
          </a:p>
          <a:p>
            <a:pPr algn="just"/>
            <a:r>
              <a:rPr lang="ru-RU" sz="1500" i="1" dirty="0" smtClean="0"/>
              <a:t> </a:t>
            </a:r>
            <a:endParaRPr lang="ru-RU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kk-KZ" sz="4800" dirty="0" smtClean="0">
                <a:latin typeface="+mn-lt"/>
              </a:rPr>
              <a:t>қадірлі оқырман</a:t>
            </a:r>
            <a:r>
              <a:rPr lang="ru-RU" sz="4800" dirty="0" smtClean="0">
                <a:latin typeface="+mn-lt"/>
              </a:rPr>
              <a:t>!</a:t>
            </a:r>
            <a:br>
              <a:rPr lang="ru-RU" sz="4800" dirty="0" smtClean="0">
                <a:latin typeface="+mn-lt"/>
              </a:rPr>
            </a:br>
            <a:endParaRPr lang="ru-RU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/>
          <a:lstStyle/>
          <a:p>
            <a:r>
              <a:rPr lang="kk-KZ" dirty="0" smtClean="0"/>
              <a:t>      </a:t>
            </a:r>
            <a:r>
              <a:rPr lang="kk-KZ" sz="3200" dirty="0" smtClean="0"/>
              <a:t>Біздің С. Торайғыров атындағы Павлодар мемлекеттік университетінің академик С. Бейсембаев атындағы ғылыми кітапханасына Қазақстан президенті  Нұрсұлтан Әбiшұлы Назарбаев туралы кітаптар мен мақалалармен танусыға болады...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100" b="1" dirty="0" smtClean="0"/>
              <a:t>б 74(5К)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             Қ18</a:t>
            </a:r>
            <a:endParaRPr lang="ru-RU" sz="1100" dirty="0" smtClean="0"/>
          </a:p>
          <a:p>
            <a:r>
              <a:rPr lang="ru-RU" sz="1100" b="1" dirty="0" smtClean="0"/>
              <a:t>Назарбаев, Н. Ә. </a:t>
            </a:r>
            <a:endParaRPr lang="ru-RU" sz="1100" dirty="0" smtClean="0"/>
          </a:p>
          <a:p>
            <a:r>
              <a:rPr lang="ru-RU" sz="1100" dirty="0" smtClean="0"/>
              <a:t>	</a:t>
            </a:r>
            <a:r>
              <a:rPr lang="ru-RU" sz="1100" dirty="0" err="1" smtClean="0"/>
              <a:t>Қазақстан Республикасының Президентi</a:t>
            </a:r>
            <a:r>
              <a:rPr lang="ru-RU" sz="1100" dirty="0" smtClean="0"/>
              <a:t> Н. Ә. </a:t>
            </a:r>
            <a:r>
              <a:rPr lang="ru-RU" sz="1100" dirty="0" err="1" smtClean="0"/>
              <a:t>Назарбаевтың бiлiм</a:t>
            </a:r>
            <a:r>
              <a:rPr lang="ru-RU" sz="1100" dirty="0" smtClean="0"/>
              <a:t> </a:t>
            </a:r>
            <a:r>
              <a:rPr lang="ru-RU" sz="1100" dirty="0" err="1" smtClean="0"/>
              <a:t>және ғылым мәселелерiн қамтитын сөйлеген сөздерiнiң жинағы </a:t>
            </a:r>
            <a:r>
              <a:rPr lang="ru-RU" sz="1100" dirty="0" smtClean="0"/>
              <a:t>/ Назарбаев, Н. Ә. - Астана : [Б.и.], 2007. - 110 с.</a:t>
            </a:r>
          </a:p>
          <a:p>
            <a:r>
              <a:rPr lang="ru-RU" sz="1100" dirty="0" smtClean="0"/>
              <a:t>б 66(5К)</a:t>
            </a:r>
          </a:p>
          <a:p>
            <a:pPr>
              <a:buNone/>
            </a:pPr>
            <a:r>
              <a:rPr lang="ru-RU" sz="1100" dirty="0" smtClean="0"/>
              <a:t>             Н19</a:t>
            </a:r>
          </a:p>
          <a:p>
            <a:pPr>
              <a:buNone/>
            </a:pPr>
            <a:r>
              <a:rPr lang="ru-RU" sz="1100" dirty="0" smtClean="0"/>
              <a:t>             Назарбаев, Н. А.</a:t>
            </a:r>
          </a:p>
          <a:p>
            <a:pPr>
              <a:buNone/>
            </a:pPr>
            <a:r>
              <a:rPr lang="ru-RU" sz="1100" dirty="0" smtClean="0"/>
              <a:t>             Когда мысль материальна: лекции и выступления президента  Казахстана в крупнейших учебных и научных центрах мира.</a:t>
            </a:r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kk-KZ" sz="4400" dirty="0" smtClean="0">
                <a:latin typeface="+mn-lt"/>
              </a:rPr>
              <a:t>Көңіл аударғаныңызға рахмет</a:t>
            </a:r>
            <a:r>
              <a:rPr lang="ru-RU" sz="4400" dirty="0" smtClean="0">
                <a:latin typeface="+mn-lt"/>
              </a:rPr>
              <a:t>!</a:t>
            </a:r>
            <a:br>
              <a:rPr lang="ru-RU" sz="4400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Академик  С. Бейсембаев атындағы ғылыми кітапхана.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Мерзімді басылымдар оқу залы.</a:t>
            </a:r>
          </a:p>
          <a:p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Құрастырушы: Мусина Гульнар Ниетқызы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Өмірбаяны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балалық шағы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bcc7e8c78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056784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    </a:t>
            </a:r>
            <a:r>
              <a:rPr lang="ru-RU" i="1" dirty="0" err="1" smtClean="0"/>
              <a:t>Нұрсұлтан </a:t>
            </a:r>
            <a:r>
              <a:rPr lang="ru-RU" i="1" dirty="0" smtClean="0"/>
              <a:t>Назарбаев 1940 </a:t>
            </a:r>
            <a:r>
              <a:rPr lang="ru-RU" i="1" dirty="0" err="1" smtClean="0"/>
              <a:t>жылы</a:t>
            </a:r>
            <a:r>
              <a:rPr lang="ru-RU" i="1" dirty="0" smtClean="0"/>
              <a:t> 6 </a:t>
            </a:r>
            <a:r>
              <a:rPr lang="ru-RU" i="1" dirty="0" err="1" smtClean="0"/>
              <a:t>шілдеде</a:t>
            </a:r>
            <a:r>
              <a:rPr lang="ru-RU" i="1" dirty="0" smtClean="0"/>
              <a:t> </a:t>
            </a:r>
            <a:r>
              <a:rPr lang="ru-RU" i="1" dirty="0" err="1" smtClean="0"/>
              <a:t>Алматы</a:t>
            </a:r>
            <a:r>
              <a:rPr lang="ru-RU" i="1" dirty="0" smtClean="0"/>
              <a:t> </a:t>
            </a:r>
            <a:r>
              <a:rPr lang="ru-RU" i="1" dirty="0" err="1" smtClean="0"/>
              <a:t>облысының Қарасай ауданына</a:t>
            </a:r>
            <a:r>
              <a:rPr lang="ru-RU" i="1" dirty="0" smtClean="0"/>
              <a:t> </a:t>
            </a:r>
            <a:r>
              <a:rPr lang="ru-RU" i="1" dirty="0" err="1" smtClean="0"/>
              <a:t>қарасты Шамалған ауылында</a:t>
            </a:r>
            <a:r>
              <a:rPr lang="ru-RU" i="1" dirty="0" smtClean="0"/>
              <a:t> </a:t>
            </a:r>
            <a:r>
              <a:rPr lang="ru-RU" i="1" dirty="0" err="1" smtClean="0"/>
              <a:t>Әбіш </a:t>
            </a:r>
            <a:r>
              <a:rPr lang="ru-RU" i="1" dirty="0" smtClean="0"/>
              <a:t>пен </a:t>
            </a:r>
            <a:r>
              <a:rPr lang="ru-RU" i="1" dirty="0" err="1" smtClean="0"/>
              <a:t>Әлжанның отбасысында</a:t>
            </a:r>
            <a:r>
              <a:rPr lang="ru-RU" i="1" dirty="0" smtClean="0"/>
              <a:t> </a:t>
            </a:r>
            <a:r>
              <a:rPr lang="ru-RU" i="1" dirty="0" err="1" smtClean="0"/>
              <a:t>дүниеге келген</a:t>
            </a:r>
            <a:r>
              <a:rPr lang="ru-RU" i="1" dirty="0" smtClean="0"/>
              <a:t>. 1940 </a:t>
            </a:r>
            <a:r>
              <a:rPr lang="ru-RU" i="1" dirty="0" err="1" smtClean="0"/>
              <a:t>жылы</a:t>
            </a:r>
            <a:r>
              <a:rPr lang="ru-RU" i="1" dirty="0" smtClean="0"/>
              <a:t> 6 </a:t>
            </a:r>
            <a:r>
              <a:rPr lang="ru-RU" i="1" dirty="0" err="1" smtClean="0"/>
              <a:t>шілдеде</a:t>
            </a:r>
            <a:r>
              <a:rPr lang="ru-RU" i="1" dirty="0" smtClean="0"/>
              <a:t> </a:t>
            </a:r>
            <a:r>
              <a:rPr lang="ru-RU" i="1" dirty="0" err="1" smtClean="0"/>
              <a:t>Іле</a:t>
            </a:r>
            <a:r>
              <a:rPr lang="ru-RU" i="1" dirty="0" smtClean="0"/>
              <a:t> </a:t>
            </a:r>
            <a:r>
              <a:rPr lang="ru-RU" i="1" dirty="0" err="1" smtClean="0"/>
              <a:t>Алатауының баурайындағы Үшқоңыр жайлауында</a:t>
            </a:r>
            <a:r>
              <a:rPr lang="ru-RU" i="1" dirty="0" smtClean="0"/>
              <a:t> </a:t>
            </a:r>
            <a:r>
              <a:rPr lang="ru-RU" i="1" dirty="0" err="1" smtClean="0"/>
              <a:t>Әбіш </a:t>
            </a:r>
            <a:r>
              <a:rPr lang="ru-RU" i="1" dirty="0" smtClean="0"/>
              <a:t>пен </a:t>
            </a:r>
            <a:r>
              <a:rPr lang="ru-RU" i="1" dirty="0" err="1" smtClean="0"/>
              <a:t>Әлжан Назарбаевтардың шаңырағында дүниеге келді</a:t>
            </a:r>
            <a:r>
              <a:rPr lang="ru-RU" i="1" dirty="0" smtClean="0"/>
              <a:t>. </a:t>
            </a:r>
            <a:r>
              <a:rPr lang="ru-RU" i="1" dirty="0" err="1" smtClean="0"/>
              <a:t>Оған әке-шешесі Нұрсұлтан деп</a:t>
            </a:r>
            <a:r>
              <a:rPr lang="ru-RU" i="1" dirty="0" smtClean="0"/>
              <a:t> </a:t>
            </a:r>
            <a:r>
              <a:rPr lang="ru-RU" i="1" dirty="0" err="1" smtClean="0"/>
              <a:t>ат</a:t>
            </a:r>
            <a:r>
              <a:rPr lang="ru-RU" i="1" dirty="0" smtClean="0"/>
              <a:t> </a:t>
            </a:r>
            <a:r>
              <a:rPr lang="ru-RU" i="1" dirty="0" err="1" smtClean="0"/>
              <a:t>қойды.Сәбиге ат</a:t>
            </a:r>
            <a:r>
              <a:rPr lang="ru-RU" i="1" dirty="0" smtClean="0"/>
              <a:t> </a:t>
            </a:r>
            <a:r>
              <a:rPr lang="ru-RU" i="1" dirty="0" err="1" smtClean="0"/>
              <a:t>таңдаудың өзі жатқан бір</a:t>
            </a:r>
            <a:r>
              <a:rPr lang="ru-RU" i="1" dirty="0" smtClean="0"/>
              <a:t> </a:t>
            </a:r>
            <a:r>
              <a:rPr lang="ru-RU" i="1" dirty="0" err="1" smtClean="0"/>
              <a:t>хикаяға айналды</a:t>
            </a:r>
            <a:r>
              <a:rPr lang="ru-RU" i="1" dirty="0" smtClean="0"/>
              <a:t>. </a:t>
            </a:r>
            <a:r>
              <a:rPr lang="ru-RU" i="1" dirty="0" err="1" smtClean="0"/>
              <a:t>Тойға жиналған ағайын-туыс түрлі есімдерді</a:t>
            </a:r>
            <a:r>
              <a:rPr lang="ru-RU" i="1" dirty="0" smtClean="0"/>
              <a:t> </a:t>
            </a:r>
            <a:r>
              <a:rPr lang="ru-RU" i="1" dirty="0" err="1" smtClean="0"/>
              <a:t>тұс-тұстан айтып</a:t>
            </a:r>
            <a:r>
              <a:rPr lang="ru-RU" i="1" dirty="0" smtClean="0"/>
              <a:t> </a:t>
            </a:r>
            <a:r>
              <a:rPr lang="ru-RU" i="1" dirty="0" err="1" smtClean="0"/>
              <a:t>жатты</a:t>
            </a:r>
            <a:r>
              <a:rPr lang="ru-RU" i="1" dirty="0" smtClean="0"/>
              <a:t>. </a:t>
            </a:r>
            <a:r>
              <a:rPr lang="ru-RU" i="1" dirty="0" err="1" smtClean="0"/>
              <a:t>Ең ақырында жаңа туған ұлдың әжесі Мырзабала</a:t>
            </a:r>
            <a:r>
              <a:rPr lang="ru-RU" i="1" dirty="0" smtClean="0"/>
              <a:t> </a:t>
            </a:r>
            <a:r>
              <a:rPr lang="ru-RU" i="1" dirty="0" err="1" smtClean="0"/>
              <a:t>мынадай</a:t>
            </a:r>
            <a:r>
              <a:rPr lang="ru-RU" i="1" dirty="0" smtClean="0"/>
              <a:t> </a:t>
            </a:r>
            <a:r>
              <a:rPr lang="ru-RU" i="1" dirty="0" err="1" smtClean="0"/>
              <a:t>ұсыныс білдірді</a:t>
            </a:r>
            <a:r>
              <a:rPr lang="ru-RU" i="1" dirty="0" smtClean="0"/>
              <a:t>: </a:t>
            </a:r>
            <a:r>
              <a:rPr lang="ru-RU" i="1" dirty="0" err="1" smtClean="0"/>
              <a:t>«Менің сүйікті немерем</a:t>
            </a:r>
            <a:r>
              <a:rPr lang="ru-RU" i="1" dirty="0" smtClean="0"/>
              <a:t> </a:t>
            </a:r>
            <a:r>
              <a:rPr lang="ru-RU" i="1" dirty="0" err="1" smtClean="0"/>
              <a:t>екі</a:t>
            </a:r>
            <a:r>
              <a:rPr lang="ru-RU" i="1" dirty="0" smtClean="0"/>
              <a:t> </a:t>
            </a:r>
            <a:r>
              <a:rPr lang="ru-RU" i="1" dirty="0" err="1" smtClean="0"/>
              <a:t>бірдей</a:t>
            </a:r>
            <a:r>
              <a:rPr lang="ru-RU" i="1" dirty="0" smtClean="0"/>
              <a:t> </a:t>
            </a:r>
            <a:r>
              <a:rPr lang="ru-RU" i="1" dirty="0" err="1" smtClean="0"/>
              <a:t>есімді</a:t>
            </a:r>
            <a:r>
              <a:rPr lang="ru-RU" i="1" dirty="0" smtClean="0"/>
              <a:t> </a:t>
            </a:r>
            <a:r>
              <a:rPr lang="ru-RU" i="1" dirty="0" err="1" smtClean="0"/>
              <a:t>алып</a:t>
            </a:r>
            <a:r>
              <a:rPr lang="ru-RU" i="1" dirty="0" smtClean="0"/>
              <a:t> </a:t>
            </a:r>
            <a:r>
              <a:rPr lang="ru-RU" i="1" dirty="0" err="1" smtClean="0"/>
              <a:t>жүрсін.</a:t>
            </a:r>
            <a:r>
              <a:rPr lang="ru-RU" i="1" dirty="0" smtClean="0"/>
              <a:t> </a:t>
            </a:r>
            <a:r>
              <a:rPr lang="ru-RU" i="1" dirty="0" err="1" smtClean="0"/>
              <a:t>Оның аты</a:t>
            </a:r>
            <a:r>
              <a:rPr lang="ru-RU" i="1" dirty="0" smtClean="0"/>
              <a:t> </a:t>
            </a:r>
            <a:r>
              <a:rPr lang="ru-RU" i="1" dirty="0" err="1" smtClean="0"/>
              <a:t>Нұрсұлтан болсын».Әлемдегі барлық әжелер секілді</a:t>
            </a:r>
            <a:r>
              <a:rPr lang="ru-RU" i="1" dirty="0" smtClean="0"/>
              <a:t> </a:t>
            </a:r>
            <a:r>
              <a:rPr lang="ru-RU" i="1" dirty="0" err="1" smtClean="0"/>
              <a:t>Мырзабала</a:t>
            </a:r>
            <a:r>
              <a:rPr lang="ru-RU" i="1" dirty="0" smtClean="0"/>
              <a:t> да </a:t>
            </a:r>
            <a:r>
              <a:rPr lang="ru-RU" i="1" dirty="0" err="1" smtClean="0"/>
              <a:t>немересінің азамат</a:t>
            </a:r>
            <a:r>
              <a:rPr lang="ru-RU" i="1" dirty="0" smtClean="0"/>
              <a:t> </a:t>
            </a:r>
            <a:r>
              <a:rPr lang="ru-RU" i="1" dirty="0" err="1" smtClean="0"/>
              <a:t>болып</a:t>
            </a:r>
            <a:r>
              <a:rPr lang="ru-RU" i="1" dirty="0" smtClean="0"/>
              <a:t> </a:t>
            </a:r>
            <a:r>
              <a:rPr lang="ru-RU" i="1" dirty="0" err="1" smtClean="0"/>
              <a:t>қалыптасуына ерекше</a:t>
            </a:r>
            <a:r>
              <a:rPr lang="ru-RU" i="1" dirty="0" smtClean="0"/>
              <a:t> </a:t>
            </a:r>
            <a:r>
              <a:rPr lang="ru-RU" i="1" dirty="0" err="1" smtClean="0"/>
              <a:t>еңбек сіңірді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              </a:t>
            </a:r>
            <a:r>
              <a:rPr lang="ru-RU" i="1" dirty="0" err="1" smtClean="0"/>
              <a:t>Әкесі </a:t>
            </a:r>
            <a:r>
              <a:rPr lang="ru-RU" i="1" dirty="0" smtClean="0"/>
              <a:t>– </a:t>
            </a:r>
            <a:r>
              <a:rPr lang="ru-RU" i="1" dirty="0" err="1" smtClean="0"/>
              <a:t>Әбіш </a:t>
            </a:r>
            <a:r>
              <a:rPr lang="ru-RU" i="1" dirty="0" smtClean="0"/>
              <a:t>1903 </a:t>
            </a:r>
            <a:r>
              <a:rPr lang="ru-RU" i="1" dirty="0" err="1" smtClean="0"/>
              <a:t>жылы</a:t>
            </a:r>
            <a:r>
              <a:rPr lang="ru-RU" i="1" dirty="0" smtClean="0"/>
              <a:t> </a:t>
            </a:r>
            <a:r>
              <a:rPr lang="ru-RU" i="1" dirty="0" err="1" smtClean="0"/>
              <a:t>Алатаудың бөктерінде</a:t>
            </a:r>
            <a:r>
              <a:rPr lang="ru-RU" i="1" dirty="0" smtClean="0"/>
              <a:t>, </a:t>
            </a:r>
            <a:r>
              <a:rPr lang="ru-RU" i="1" dirty="0" err="1" smtClean="0"/>
              <a:t>Назарбай</a:t>
            </a:r>
            <a:r>
              <a:rPr lang="ru-RU" i="1" dirty="0" smtClean="0"/>
              <a:t> </a:t>
            </a:r>
            <a:r>
              <a:rPr lang="ru-RU" i="1" dirty="0" err="1" smtClean="0"/>
              <a:t>бидің шаңырағында өмірге </a:t>
            </a:r>
            <a:r>
              <a:rPr lang="ru-RU" i="1" dirty="0" smtClean="0"/>
              <a:t>келді.</a:t>
            </a:r>
            <a:r>
              <a:rPr lang="ru-RU" i="1" dirty="0" err="1" smtClean="0"/>
              <a:t>Әбіш </a:t>
            </a:r>
            <a:r>
              <a:rPr lang="ru-RU" i="1" dirty="0" smtClean="0"/>
              <a:t>Назарбаев </a:t>
            </a:r>
            <a:r>
              <a:rPr lang="ru-RU" i="1" dirty="0" err="1" smtClean="0"/>
              <a:t>көңілді</a:t>
            </a:r>
            <a:r>
              <a:rPr lang="ru-RU" i="1" dirty="0" smtClean="0"/>
              <a:t>, </a:t>
            </a:r>
            <a:r>
              <a:rPr lang="ru-RU" i="1" dirty="0" err="1" smtClean="0"/>
              <a:t>қадірлі адам</a:t>
            </a:r>
            <a:r>
              <a:rPr lang="ru-RU" i="1" dirty="0" smtClean="0"/>
              <a:t> </a:t>
            </a:r>
            <a:r>
              <a:rPr lang="ru-RU" i="1" dirty="0" err="1" smtClean="0"/>
              <a:t>болды</a:t>
            </a:r>
            <a:r>
              <a:rPr lang="ru-RU" i="1" dirty="0" smtClean="0"/>
              <a:t>. </a:t>
            </a:r>
            <a:r>
              <a:rPr lang="ru-RU" i="1" dirty="0" err="1" smtClean="0"/>
              <a:t>Ол</a:t>
            </a:r>
            <a:r>
              <a:rPr lang="ru-RU" i="1" dirty="0" smtClean="0"/>
              <a:t> тек </a:t>
            </a:r>
            <a:r>
              <a:rPr lang="ru-RU" i="1" dirty="0" err="1" smtClean="0"/>
              <a:t>қазақ тілінде</a:t>
            </a:r>
            <a:r>
              <a:rPr lang="ru-RU" i="1" dirty="0" smtClean="0"/>
              <a:t> </a:t>
            </a:r>
            <a:r>
              <a:rPr lang="ru-RU" i="1" dirty="0" err="1" smtClean="0"/>
              <a:t>ғана емес</a:t>
            </a:r>
            <a:r>
              <a:rPr lang="ru-RU" i="1" dirty="0" smtClean="0"/>
              <a:t>, </a:t>
            </a:r>
            <a:r>
              <a:rPr lang="ru-RU" i="1" dirty="0" err="1" smtClean="0"/>
              <a:t>орыс</a:t>
            </a:r>
            <a:r>
              <a:rPr lang="ru-RU" i="1" dirty="0" smtClean="0"/>
              <a:t> </a:t>
            </a:r>
            <a:r>
              <a:rPr lang="ru-RU" i="1" dirty="0" err="1" smtClean="0"/>
              <a:t>және балқар тілдерінде</a:t>
            </a:r>
            <a:r>
              <a:rPr lang="ru-RU" i="1" dirty="0" smtClean="0"/>
              <a:t> де </a:t>
            </a:r>
            <a:r>
              <a:rPr lang="ru-RU" i="1" dirty="0" err="1" smtClean="0"/>
              <a:t>еркін</a:t>
            </a:r>
            <a:r>
              <a:rPr lang="ru-RU" i="1" dirty="0" smtClean="0"/>
              <a:t> </a:t>
            </a:r>
            <a:r>
              <a:rPr lang="ru-RU" i="1" dirty="0" err="1" smtClean="0"/>
              <a:t>сөйлейтін</a:t>
            </a:r>
            <a:r>
              <a:rPr lang="ru-RU" i="1" dirty="0" smtClean="0"/>
              <a:t>. </a:t>
            </a:r>
            <a:r>
              <a:rPr lang="ru-RU" i="1" dirty="0" err="1" smtClean="0"/>
              <a:t>Әбіш қазақ және орыс</a:t>
            </a:r>
            <a:r>
              <a:rPr lang="ru-RU" i="1" dirty="0" smtClean="0"/>
              <a:t> </a:t>
            </a:r>
            <a:r>
              <a:rPr lang="ru-RU" i="1" dirty="0" err="1" smtClean="0"/>
              <a:t>әндерін беріліп</a:t>
            </a:r>
            <a:r>
              <a:rPr lang="ru-RU" i="1" dirty="0" smtClean="0"/>
              <a:t> </a:t>
            </a:r>
            <a:r>
              <a:rPr lang="ru-RU" i="1" dirty="0" err="1" smtClean="0"/>
              <a:t>айтатын</a:t>
            </a:r>
            <a:r>
              <a:rPr lang="ru-RU" i="1" dirty="0" smtClean="0"/>
              <a:t>, </a:t>
            </a:r>
            <a:r>
              <a:rPr lang="ru-RU" i="1" dirty="0" err="1" smtClean="0"/>
              <a:t>әңгімелескен адамын</a:t>
            </a:r>
            <a:r>
              <a:rPr lang="ru-RU" i="1" dirty="0" smtClean="0"/>
              <a:t> </a:t>
            </a:r>
            <a:r>
              <a:rPr lang="ru-RU" i="1" dirty="0" err="1" smtClean="0"/>
              <a:t>зейін</a:t>
            </a:r>
            <a:r>
              <a:rPr lang="ru-RU" i="1" dirty="0" smtClean="0"/>
              <a:t> </a:t>
            </a:r>
            <a:r>
              <a:rPr lang="ru-RU" i="1" dirty="0" err="1" smtClean="0"/>
              <a:t>қойып тыңдап, пайдалы</a:t>
            </a:r>
            <a:r>
              <a:rPr lang="ru-RU" i="1" dirty="0" smtClean="0"/>
              <a:t> </a:t>
            </a:r>
            <a:r>
              <a:rPr lang="ru-RU" i="1" dirty="0" err="1" smtClean="0"/>
              <a:t>кеңес бере</a:t>
            </a:r>
            <a:r>
              <a:rPr lang="ru-RU" i="1" dirty="0" smtClean="0"/>
              <a:t> </a:t>
            </a:r>
            <a:r>
              <a:rPr lang="ru-RU" i="1" dirty="0" err="1" smtClean="0"/>
              <a:t>білетін</a:t>
            </a:r>
            <a:r>
              <a:rPr lang="ru-RU" i="1" dirty="0" smtClean="0"/>
              <a:t>.  </a:t>
            </a:r>
            <a:r>
              <a:rPr lang="ru-RU" i="1" dirty="0" err="1" smtClean="0"/>
              <a:t>Әбіш </a:t>
            </a:r>
            <a:r>
              <a:rPr lang="ru-RU" i="1" dirty="0" smtClean="0"/>
              <a:t>Назарбаев 1971 </a:t>
            </a:r>
            <a:r>
              <a:rPr lang="ru-RU" i="1" dirty="0" err="1" smtClean="0"/>
              <a:t>жылы</a:t>
            </a:r>
            <a:r>
              <a:rPr lang="ru-RU" i="1" dirty="0" smtClean="0"/>
              <a:t> </a:t>
            </a:r>
            <a:r>
              <a:rPr lang="ru-RU" i="1" dirty="0" err="1" smtClean="0"/>
              <a:t>қайтыс болды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            </a:t>
            </a:r>
            <a:r>
              <a:rPr lang="ru-RU" i="1" dirty="0" err="1" smtClean="0"/>
              <a:t>Анасы</a:t>
            </a:r>
            <a:r>
              <a:rPr lang="ru-RU" i="1" dirty="0" smtClean="0"/>
              <a:t> </a:t>
            </a:r>
            <a:r>
              <a:rPr lang="ru-RU" i="1" dirty="0" err="1" smtClean="0"/>
              <a:t>Әлжан </a:t>
            </a:r>
            <a:r>
              <a:rPr lang="ru-RU" i="1" dirty="0" smtClean="0"/>
              <a:t>1910 </a:t>
            </a:r>
            <a:r>
              <a:rPr lang="ru-RU" i="1" dirty="0" err="1" smtClean="0"/>
              <a:t>жылы</a:t>
            </a:r>
            <a:r>
              <a:rPr lang="ru-RU" i="1" dirty="0" smtClean="0"/>
              <a:t> Жамбыл </a:t>
            </a:r>
            <a:r>
              <a:rPr lang="ru-RU" i="1" dirty="0" err="1" smtClean="0"/>
              <a:t>облысы</a:t>
            </a:r>
            <a:r>
              <a:rPr lang="ru-RU" i="1" dirty="0" smtClean="0"/>
              <a:t> </a:t>
            </a:r>
            <a:r>
              <a:rPr lang="ru-RU" i="1" dirty="0" err="1" smtClean="0"/>
              <a:t>Қордай ауданы</a:t>
            </a:r>
            <a:r>
              <a:rPr lang="ru-RU" i="1" dirty="0" smtClean="0"/>
              <a:t> </a:t>
            </a:r>
            <a:r>
              <a:rPr lang="ru-RU" i="1" dirty="0" err="1" smtClean="0"/>
              <a:t>Қасық аулындағы молданың отбасында</a:t>
            </a:r>
            <a:r>
              <a:rPr lang="ru-RU" i="1" dirty="0" smtClean="0"/>
              <a:t> </a:t>
            </a:r>
            <a:r>
              <a:rPr lang="ru-RU" i="1" dirty="0" err="1" smtClean="0"/>
              <a:t>дүниеге </a:t>
            </a:r>
            <a:r>
              <a:rPr lang="ru-RU" i="1" dirty="0" smtClean="0"/>
              <a:t>келді.</a:t>
            </a:r>
            <a:r>
              <a:rPr lang="ru-RU" i="1" dirty="0" err="1" smtClean="0"/>
              <a:t>Үшқоңырға жер</a:t>
            </a:r>
            <a:r>
              <a:rPr lang="ru-RU" i="1" dirty="0" smtClean="0"/>
              <a:t> </a:t>
            </a:r>
            <a:r>
              <a:rPr lang="ru-RU" i="1" dirty="0" err="1" smtClean="0"/>
              <a:t>аударылған әкесімен бірге</a:t>
            </a:r>
            <a:r>
              <a:rPr lang="ru-RU" i="1" dirty="0" smtClean="0"/>
              <a:t> </a:t>
            </a:r>
            <a:r>
              <a:rPr lang="ru-RU" i="1" dirty="0" err="1" smtClean="0"/>
              <a:t>келген</a:t>
            </a:r>
            <a:r>
              <a:rPr lang="ru-RU" i="1" dirty="0" smtClean="0"/>
              <a:t> </a:t>
            </a:r>
            <a:r>
              <a:rPr lang="ru-RU" i="1" dirty="0" err="1" smtClean="0"/>
              <a:t>Әлжан Әбішпен танысады</a:t>
            </a:r>
            <a:r>
              <a:rPr lang="ru-RU" i="1" dirty="0" smtClean="0"/>
              <a:t>. </a:t>
            </a:r>
            <a:r>
              <a:rPr lang="ru-RU" i="1" dirty="0" err="1" smtClean="0"/>
              <a:t>Ауыл</a:t>
            </a:r>
            <a:r>
              <a:rPr lang="ru-RU" i="1" dirty="0" smtClean="0"/>
              <a:t> </a:t>
            </a:r>
            <a:r>
              <a:rPr lang="ru-RU" i="1" dirty="0" err="1" smtClean="0"/>
              <a:t>арасында</a:t>
            </a:r>
            <a:r>
              <a:rPr lang="ru-RU" i="1" dirty="0" smtClean="0"/>
              <a:t> </a:t>
            </a:r>
            <a:r>
              <a:rPr lang="ru-RU" i="1" dirty="0" err="1" smtClean="0"/>
              <a:t>ән </a:t>
            </a:r>
            <a:r>
              <a:rPr lang="ru-RU" i="1" dirty="0" smtClean="0"/>
              <a:t>салу мен </a:t>
            </a:r>
            <a:r>
              <a:rPr lang="ru-RU" i="1" dirty="0" err="1" smtClean="0"/>
              <a:t>суырыпсалмалық өнерден оның алдына</a:t>
            </a:r>
            <a:r>
              <a:rPr lang="ru-RU" i="1" dirty="0" smtClean="0"/>
              <a:t> </a:t>
            </a:r>
            <a:r>
              <a:rPr lang="ru-RU" i="1" dirty="0" err="1" smtClean="0"/>
              <a:t>түсетін ешкім</a:t>
            </a:r>
            <a:r>
              <a:rPr lang="ru-RU" i="1" dirty="0" smtClean="0"/>
              <a:t> </a:t>
            </a:r>
            <a:r>
              <a:rPr lang="ru-RU" i="1" dirty="0" err="1" smtClean="0"/>
              <a:t>жоқ еді</a:t>
            </a:r>
            <a:r>
              <a:rPr lang="ru-RU" i="1" dirty="0" smtClean="0"/>
              <a:t>. </a:t>
            </a:r>
            <a:r>
              <a:rPr lang="ru-RU" i="1" dirty="0" err="1" smtClean="0"/>
              <a:t>Жарқын жүзді Әлжан ұлын үлкенді құрметтеуге, сыйлауға баулыды</a:t>
            </a:r>
            <a:r>
              <a:rPr lang="ru-RU" i="1" dirty="0" smtClean="0"/>
              <a:t>, </a:t>
            </a:r>
            <a:r>
              <a:rPr lang="ru-RU" i="1" dirty="0" err="1" smtClean="0"/>
              <a:t>оның ұлттық дәстүрлерге, ән-жырларға, салт-ғұрыптарға құштарлығын оятты</a:t>
            </a:r>
            <a:r>
              <a:rPr lang="ru-RU" i="1" dirty="0" smtClean="0"/>
              <a:t>. </a:t>
            </a:r>
            <a:r>
              <a:rPr lang="ru-RU" i="1" dirty="0" err="1" smtClean="0"/>
              <a:t>Әлжан </a:t>
            </a:r>
            <a:r>
              <a:rPr lang="ru-RU" i="1" dirty="0" smtClean="0"/>
              <a:t>Назарбаева 1977 </a:t>
            </a:r>
            <a:r>
              <a:rPr lang="ru-RU" i="1" dirty="0" err="1" smtClean="0"/>
              <a:t>жылы</a:t>
            </a:r>
            <a:r>
              <a:rPr lang="ru-RU" i="1" dirty="0" smtClean="0"/>
              <a:t> </a:t>
            </a:r>
            <a:r>
              <a:rPr lang="ru-RU" i="1" dirty="0" err="1" smtClean="0"/>
              <a:t>қайтыс болды</a:t>
            </a:r>
            <a:r>
              <a:rPr lang="ru-RU" i="1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         </a:t>
            </a:r>
            <a:r>
              <a:rPr lang="ru-RU" i="1" dirty="0" err="1" smtClean="0"/>
              <a:t>Жасөспірім шағы Нұрсұлтан </a:t>
            </a:r>
            <a:r>
              <a:rPr lang="ru-RU" i="1" dirty="0" smtClean="0"/>
              <a:t>тек </a:t>
            </a:r>
            <a:r>
              <a:rPr lang="ru-RU" i="1" dirty="0" err="1" smtClean="0"/>
              <a:t>өз сыныбындағы ғана емес</a:t>
            </a:r>
            <a:r>
              <a:rPr lang="ru-RU" i="1" dirty="0" smtClean="0"/>
              <a:t>, </a:t>
            </a:r>
            <a:r>
              <a:rPr lang="ru-RU" i="1" dirty="0" err="1" smtClean="0"/>
              <a:t>мектептегі</a:t>
            </a:r>
            <a:r>
              <a:rPr lang="ru-RU" i="1" dirty="0" smtClean="0"/>
              <a:t> </a:t>
            </a:r>
            <a:r>
              <a:rPr lang="ru-RU" i="1" dirty="0" err="1" smtClean="0"/>
              <a:t>ең үздік оқушының бірі</a:t>
            </a:r>
            <a:r>
              <a:rPr lang="ru-RU" i="1" dirty="0" smtClean="0"/>
              <a:t> </a:t>
            </a:r>
            <a:r>
              <a:rPr lang="ru-RU" i="1" dirty="0" err="1" smtClean="0"/>
              <a:t>болды</a:t>
            </a:r>
            <a:r>
              <a:rPr lang="ru-RU" i="1" dirty="0" smtClean="0"/>
              <a:t>, </a:t>
            </a:r>
            <a:r>
              <a:rPr lang="ru-RU" i="1" dirty="0" err="1" smtClean="0"/>
              <a:t>сабақты зор</a:t>
            </a:r>
            <a:r>
              <a:rPr lang="ru-RU" i="1" dirty="0" smtClean="0"/>
              <a:t> </a:t>
            </a:r>
            <a:r>
              <a:rPr lang="ru-RU" i="1" dirty="0" err="1" smtClean="0"/>
              <a:t>ынта-ықыласпен оқыды</a:t>
            </a:r>
            <a:r>
              <a:rPr lang="ru-RU" i="1" dirty="0" smtClean="0"/>
              <a:t>. </a:t>
            </a:r>
            <a:r>
              <a:rPr lang="ru-RU" i="1" dirty="0" err="1" smtClean="0"/>
              <a:t>Ол</a:t>
            </a:r>
            <a:r>
              <a:rPr lang="ru-RU" i="1" dirty="0" smtClean="0"/>
              <a:t> </a:t>
            </a:r>
            <a:r>
              <a:rPr lang="ru-RU" i="1" dirty="0" err="1" smtClean="0"/>
              <a:t>өзінің </a:t>
            </a:r>
            <a:r>
              <a:rPr lang="ru-RU" i="1" dirty="0" smtClean="0"/>
              <a:t>аса </a:t>
            </a:r>
            <a:r>
              <a:rPr lang="ru-RU" i="1" dirty="0" err="1" smtClean="0"/>
              <a:t>құштарлығын білетін</a:t>
            </a:r>
            <a:r>
              <a:rPr lang="ru-RU" i="1" dirty="0" smtClean="0"/>
              <a:t> </a:t>
            </a:r>
            <a:r>
              <a:rPr lang="ru-RU" i="1" dirty="0" err="1" smtClean="0"/>
              <a:t>ағайын-туыстары әкеп берген</a:t>
            </a:r>
            <a:r>
              <a:rPr lang="ru-RU" i="1" dirty="0" smtClean="0"/>
              <a:t> </a:t>
            </a:r>
            <a:r>
              <a:rPr lang="ru-RU" i="1" dirty="0" err="1" smtClean="0"/>
              <a:t>кітаптардың бәрін оқып шығуға жан-тәнімен кірісті</a:t>
            </a:r>
            <a:r>
              <a:rPr lang="ru-RU" i="1" dirty="0" smtClean="0"/>
              <a:t>.  </a:t>
            </a:r>
          </a:p>
          <a:p>
            <a:pPr algn="just"/>
            <a:r>
              <a:rPr lang="ru-RU" i="1" dirty="0" smtClean="0"/>
              <a:t>       </a:t>
            </a:r>
            <a:r>
              <a:rPr lang="ru-RU" i="1" dirty="0" err="1" smtClean="0"/>
              <a:t>Жас</a:t>
            </a:r>
            <a:r>
              <a:rPr lang="ru-RU" i="1" dirty="0" smtClean="0"/>
              <a:t> </a:t>
            </a:r>
            <a:r>
              <a:rPr lang="ru-RU" i="1" dirty="0" err="1" smtClean="0"/>
              <a:t>кезінде</a:t>
            </a:r>
            <a:r>
              <a:rPr lang="ru-RU" i="1" dirty="0" smtClean="0"/>
              <a:t> </a:t>
            </a:r>
            <a:r>
              <a:rPr lang="ru-RU" i="1" dirty="0" err="1" smtClean="0"/>
              <a:t>Іле</a:t>
            </a:r>
            <a:r>
              <a:rPr lang="ru-RU" i="1" dirty="0" smtClean="0"/>
              <a:t> </a:t>
            </a:r>
            <a:r>
              <a:rPr lang="ru-RU" i="1" dirty="0" err="1" smtClean="0"/>
              <a:t>Алатауының баурайында</a:t>
            </a:r>
            <a:r>
              <a:rPr lang="ru-RU" i="1" dirty="0" smtClean="0"/>
              <a:t> </a:t>
            </a:r>
            <a:r>
              <a:rPr lang="ru-RU" i="1" dirty="0" err="1" smtClean="0"/>
              <a:t>жазғы демалыс</a:t>
            </a:r>
            <a:r>
              <a:rPr lang="ru-RU" i="1" dirty="0" smtClean="0"/>
              <a:t> </a:t>
            </a:r>
            <a:r>
              <a:rPr lang="ru-RU" i="1" dirty="0" err="1" smtClean="0"/>
              <a:t>күндерінде әкесіне көмектесіп жүргенде тұңғиық жұлдызды аспан</a:t>
            </a:r>
            <a:r>
              <a:rPr lang="ru-RU" i="1" dirty="0" smtClean="0"/>
              <a:t> </a:t>
            </a:r>
            <a:r>
              <a:rPr lang="ru-RU" i="1" dirty="0" err="1" smtClean="0"/>
              <a:t>астында</a:t>
            </a:r>
            <a:r>
              <a:rPr lang="ru-RU" i="1" dirty="0" smtClean="0"/>
              <a:t> </a:t>
            </a:r>
            <a:r>
              <a:rPr lang="ru-RU" i="1" dirty="0" err="1" smtClean="0"/>
              <a:t>жанған алау</a:t>
            </a:r>
            <a:r>
              <a:rPr lang="ru-RU" i="1" dirty="0" smtClean="0"/>
              <a:t> </a:t>
            </a:r>
            <a:r>
              <a:rPr lang="ru-RU" i="1" dirty="0" err="1" smtClean="0"/>
              <a:t>маңына түнеген романтикалық сәттері </a:t>
            </a:r>
            <a:r>
              <a:rPr lang="ru-RU" i="1" dirty="0" smtClean="0"/>
              <a:t>де </a:t>
            </a:r>
            <a:r>
              <a:rPr lang="ru-RU" i="1" dirty="0" err="1" smtClean="0"/>
              <a:t>болды</a:t>
            </a:r>
            <a:r>
              <a:rPr lang="ru-RU" i="1" dirty="0" smtClean="0"/>
              <a:t>. </a:t>
            </a:r>
            <a:r>
              <a:rPr lang="ru-RU" i="1" dirty="0" err="1" smtClean="0"/>
              <a:t>Әке-шешесі </a:t>
            </a:r>
            <a:r>
              <a:rPr lang="ru-RU" i="1" dirty="0" smtClean="0"/>
              <a:t>осы </a:t>
            </a:r>
            <a:r>
              <a:rPr lang="ru-RU" i="1" dirty="0" err="1" smtClean="0"/>
              <a:t>өлкеде ежелгі</a:t>
            </a:r>
            <a:r>
              <a:rPr lang="ru-RU" i="1" dirty="0" smtClean="0"/>
              <a:t> </a:t>
            </a:r>
            <a:r>
              <a:rPr lang="ru-RU" i="1" dirty="0" err="1" smtClean="0"/>
              <a:t>заманда</a:t>
            </a:r>
            <a:r>
              <a:rPr lang="ru-RU" i="1" dirty="0" smtClean="0"/>
              <a:t> </a:t>
            </a:r>
            <a:r>
              <a:rPr lang="ru-RU" i="1" dirty="0" err="1" smtClean="0"/>
              <a:t>өмір сүрген бабалардың берік</a:t>
            </a:r>
            <a:r>
              <a:rPr lang="ru-RU" i="1" dirty="0" smtClean="0"/>
              <a:t> </a:t>
            </a:r>
            <a:r>
              <a:rPr lang="ru-RU" i="1" dirty="0" err="1" smtClean="0"/>
              <a:t>түп-тамырынан </a:t>
            </a:r>
            <a:r>
              <a:rPr lang="ru-RU" i="1" dirty="0" smtClean="0"/>
              <a:t>сыр </a:t>
            </a:r>
            <a:r>
              <a:rPr lang="ru-RU" i="1" dirty="0" err="1" smtClean="0"/>
              <a:t>шертетін</a:t>
            </a:r>
            <a:r>
              <a:rPr lang="ru-RU" i="1" dirty="0" smtClean="0"/>
              <a:t> </a:t>
            </a:r>
            <a:r>
              <a:rPr lang="ru-RU" i="1" dirty="0" err="1" smtClean="0"/>
              <a:t>салиқалы әңгімелер айтып</a:t>
            </a:r>
            <a:r>
              <a:rPr lang="ru-RU" i="1" dirty="0" smtClean="0"/>
              <a:t>, </a:t>
            </a:r>
            <a:r>
              <a:rPr lang="ru-RU" i="1" dirty="0" err="1" smtClean="0"/>
              <a:t>жан-дүниені тербейтін</a:t>
            </a:r>
            <a:r>
              <a:rPr lang="ru-RU" i="1" dirty="0" smtClean="0"/>
              <a:t> </a:t>
            </a:r>
            <a:r>
              <a:rPr lang="ru-RU" i="1" dirty="0" err="1" smtClean="0"/>
              <a:t>әндер шырқайтын</a:t>
            </a:r>
            <a:r>
              <a:rPr lang="ru-RU" i="1" dirty="0" smtClean="0"/>
              <a:t>. </a:t>
            </a:r>
            <a:r>
              <a:rPr lang="ru-RU" i="1" dirty="0" err="1" smtClean="0"/>
              <a:t>Кез</a:t>
            </a:r>
            <a:r>
              <a:rPr lang="ru-RU" i="1" dirty="0" smtClean="0"/>
              <a:t> </a:t>
            </a:r>
            <a:r>
              <a:rPr lang="ru-RU" i="1" dirty="0" err="1" smtClean="0"/>
              <a:t>келген</a:t>
            </a:r>
            <a:r>
              <a:rPr lang="ru-RU" i="1" dirty="0" smtClean="0"/>
              <a:t> </a:t>
            </a:r>
            <a:r>
              <a:rPr lang="ru-RU" i="1" dirty="0" err="1" smtClean="0"/>
              <a:t>қазақ білмеуі</a:t>
            </a:r>
            <a:r>
              <a:rPr lang="ru-RU" i="1" dirty="0" smtClean="0"/>
              <a:t> </a:t>
            </a:r>
            <a:r>
              <a:rPr lang="ru-RU" i="1" dirty="0" err="1" smtClean="0"/>
              <a:t>ұят саналатын</a:t>
            </a:r>
            <a:r>
              <a:rPr lang="ru-RU" i="1" dirty="0" smtClean="0"/>
              <a:t> </a:t>
            </a:r>
            <a:r>
              <a:rPr lang="ru-RU" i="1" dirty="0" err="1" smtClean="0"/>
              <a:t>жеті</a:t>
            </a:r>
            <a:r>
              <a:rPr lang="ru-RU" i="1" dirty="0" smtClean="0"/>
              <a:t> </a:t>
            </a:r>
            <a:r>
              <a:rPr lang="ru-RU" i="1" dirty="0" err="1" smtClean="0"/>
              <a:t>ата</a:t>
            </a:r>
            <a:r>
              <a:rPr lang="ru-RU" i="1" dirty="0" smtClean="0"/>
              <a:t> </a:t>
            </a:r>
            <a:r>
              <a:rPr lang="ru-RU" i="1" dirty="0" err="1" smtClean="0"/>
              <a:t>туралы</a:t>
            </a:r>
            <a:r>
              <a:rPr lang="ru-RU" i="1" dirty="0" smtClean="0"/>
              <a:t> </a:t>
            </a:r>
            <a:r>
              <a:rPr lang="ru-RU" i="1" dirty="0" err="1" smtClean="0"/>
              <a:t>айтылатын</a:t>
            </a:r>
            <a:r>
              <a:rPr lang="ru-RU" i="1" dirty="0" smtClean="0"/>
              <a:t>. </a:t>
            </a:r>
            <a:r>
              <a:rPr lang="ru-RU" i="1" dirty="0" err="1" smtClean="0"/>
              <a:t>Ұрпақтан ұрпаққа жалғасып, қазақтың өткені </a:t>
            </a:r>
            <a:r>
              <a:rPr lang="ru-RU" i="1" dirty="0" smtClean="0"/>
              <a:t>мен </a:t>
            </a:r>
            <a:r>
              <a:rPr lang="ru-RU" i="1" dirty="0" err="1" smtClean="0"/>
              <a:t>болашағын жалғап келе</a:t>
            </a:r>
            <a:r>
              <a:rPr lang="ru-RU" i="1" dirty="0" smtClean="0"/>
              <a:t> </a:t>
            </a:r>
            <a:r>
              <a:rPr lang="ru-RU" i="1" dirty="0" err="1" smtClean="0"/>
              <a:t>жатқан халықтың </a:t>
            </a:r>
            <a:r>
              <a:rPr lang="ru-RU" i="1" dirty="0" smtClean="0"/>
              <a:t>осы </a:t>
            </a:r>
            <a:r>
              <a:rPr lang="ru-RU" i="1" dirty="0" err="1" smtClean="0"/>
              <a:t>бір</a:t>
            </a:r>
            <a:r>
              <a:rPr lang="ru-RU" i="1" dirty="0" smtClean="0"/>
              <a:t> </a:t>
            </a:r>
            <a:r>
              <a:rPr lang="ru-RU" i="1" dirty="0" err="1" smtClean="0"/>
              <a:t>ауыр</a:t>
            </a:r>
            <a:r>
              <a:rPr lang="ru-RU" i="1" dirty="0" smtClean="0"/>
              <a:t>, </a:t>
            </a:r>
            <a:r>
              <a:rPr lang="ru-RU" i="1" dirty="0" err="1" smtClean="0"/>
              <a:t>бірақ үйлесімді тіршілігінің мәңгі және </a:t>
            </a:r>
            <a:r>
              <a:rPr lang="ru-RU" i="1" dirty="0" smtClean="0"/>
              <a:t>аса </a:t>
            </a:r>
            <a:r>
              <a:rPr lang="ru-RU" i="1" dirty="0" err="1" smtClean="0"/>
              <a:t>мәнді екенін</a:t>
            </a:r>
            <a:r>
              <a:rPr lang="ru-RU" i="1" dirty="0" smtClean="0"/>
              <a:t> </a:t>
            </a:r>
            <a:r>
              <a:rPr lang="ru-RU" i="1" dirty="0" err="1" smtClean="0"/>
              <a:t>сезінетін.Ол</a:t>
            </a:r>
            <a:r>
              <a:rPr lang="ru-RU" i="1" dirty="0" smtClean="0"/>
              <a:t>, </a:t>
            </a:r>
            <a:r>
              <a:rPr lang="ru-RU" i="1" dirty="0" err="1" smtClean="0"/>
              <a:t>әсіресе</a:t>
            </a:r>
            <a:r>
              <a:rPr lang="ru-RU" i="1" dirty="0" smtClean="0"/>
              <a:t>, </a:t>
            </a:r>
            <a:r>
              <a:rPr lang="ru-RU" i="1" dirty="0" err="1" smtClean="0"/>
              <a:t>ежелгі</a:t>
            </a:r>
            <a:r>
              <a:rPr lang="ru-RU" i="1" dirty="0" smtClean="0"/>
              <a:t> </a:t>
            </a:r>
            <a:r>
              <a:rPr lang="ru-RU" i="1" dirty="0" err="1" smtClean="0"/>
              <a:t>аңыздар </a:t>
            </a:r>
            <a:r>
              <a:rPr lang="ru-RU" i="1" dirty="0" smtClean="0"/>
              <a:t>мен </a:t>
            </a:r>
            <a:r>
              <a:rPr lang="ru-RU" i="1" dirty="0" err="1" smtClean="0"/>
              <a:t>бабалардың наным-сенімдері</a:t>
            </a:r>
            <a:r>
              <a:rPr lang="ru-RU" i="1" dirty="0" smtClean="0"/>
              <a:t> </a:t>
            </a:r>
            <a:r>
              <a:rPr lang="ru-RU" i="1" dirty="0" err="1" smtClean="0"/>
              <a:t>туралы</a:t>
            </a:r>
            <a:r>
              <a:rPr lang="ru-RU" i="1" dirty="0" smtClean="0"/>
              <a:t> </a:t>
            </a:r>
            <a:r>
              <a:rPr lang="ru-RU" i="1" dirty="0" err="1" smtClean="0"/>
              <a:t>үлкендер айтатын</a:t>
            </a:r>
            <a:r>
              <a:rPr lang="ru-RU" i="1" dirty="0" smtClean="0"/>
              <a:t> </a:t>
            </a:r>
            <a:r>
              <a:rPr lang="ru-RU" i="1" dirty="0" err="1" smtClean="0"/>
              <a:t>әңгімелерді ықыласпен тыңдайтын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Қызмет жолы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       1960 </a:t>
            </a:r>
            <a:r>
              <a:rPr lang="ru-RU" dirty="0" err="1" smtClean="0"/>
              <a:t>жылы</a:t>
            </a:r>
            <a:r>
              <a:rPr lang="ru-RU" dirty="0" smtClean="0"/>
              <a:t> Днепродзержинск </a:t>
            </a:r>
            <a:r>
              <a:rPr lang="ru-RU" dirty="0" err="1" smtClean="0"/>
              <a:t>техникалық училищесін</a:t>
            </a:r>
            <a:r>
              <a:rPr lang="ru-RU" dirty="0" smtClean="0"/>
              <a:t>, 1967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Қарағанды </a:t>
            </a:r>
            <a:r>
              <a:rPr lang="ru-RU" dirty="0" smtClean="0"/>
              <a:t>металлургия </a:t>
            </a:r>
            <a:r>
              <a:rPr lang="ru-RU" dirty="0" err="1" smtClean="0"/>
              <a:t>комбинатына</a:t>
            </a:r>
            <a:r>
              <a:rPr lang="ru-RU" dirty="0" smtClean="0"/>
              <a:t> </a:t>
            </a:r>
            <a:r>
              <a:rPr lang="ru-RU" dirty="0" err="1" smtClean="0"/>
              <a:t>қарасты жоғары техникалық оқу орынын</a:t>
            </a:r>
            <a:r>
              <a:rPr lang="ru-RU" dirty="0" smtClean="0"/>
              <a:t>, 1976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Кеңес Одағы коммунистік</a:t>
            </a:r>
            <a:r>
              <a:rPr lang="ru-RU" dirty="0" smtClean="0"/>
              <a:t> </a:t>
            </a:r>
            <a:r>
              <a:rPr lang="ru-RU" dirty="0" err="1" smtClean="0"/>
              <a:t>партиясы</a:t>
            </a:r>
            <a:r>
              <a:rPr lang="ru-RU" dirty="0" smtClean="0"/>
              <a:t> </a:t>
            </a:r>
            <a:r>
              <a:rPr lang="ru-RU" dirty="0" err="1" smtClean="0"/>
              <a:t>Орталық комитетіне</a:t>
            </a:r>
            <a:r>
              <a:rPr lang="ru-RU" dirty="0" smtClean="0"/>
              <a:t> </a:t>
            </a:r>
            <a:r>
              <a:rPr lang="ru-RU" dirty="0" err="1" smtClean="0"/>
              <a:t>қарасты Жоғары </a:t>
            </a:r>
            <a:r>
              <a:rPr lang="ru-RU" dirty="0" smtClean="0"/>
              <a:t>партия </a:t>
            </a:r>
            <a:r>
              <a:rPr lang="ru-RU" dirty="0" err="1" smtClean="0"/>
              <a:t>мектебін</a:t>
            </a:r>
            <a:r>
              <a:rPr lang="ru-RU" dirty="0" smtClean="0"/>
              <a:t> </a:t>
            </a:r>
            <a:r>
              <a:rPr lang="ru-RU" dirty="0" err="1" smtClean="0"/>
              <a:t>бітірген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 </a:t>
            </a:r>
            <a:r>
              <a:rPr lang="ru-RU" dirty="0" err="1" smtClean="0"/>
              <a:t>Еңбек жолын</a:t>
            </a:r>
            <a:r>
              <a:rPr lang="ru-RU" dirty="0" smtClean="0"/>
              <a:t> 1960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Теміртау</a:t>
            </a:r>
            <a:r>
              <a:rPr lang="ru-RU" dirty="0" smtClean="0"/>
              <a:t> </a:t>
            </a:r>
            <a:r>
              <a:rPr lang="ru-RU" dirty="0" err="1" smtClean="0"/>
              <a:t>қаласындағы Қарағанды </a:t>
            </a:r>
            <a:r>
              <a:rPr lang="ru-RU" dirty="0" smtClean="0"/>
              <a:t>металлургия </a:t>
            </a:r>
            <a:r>
              <a:rPr lang="ru-RU" dirty="0" err="1" smtClean="0"/>
              <a:t>комбинатында</a:t>
            </a:r>
            <a:r>
              <a:rPr lang="ru-RU" dirty="0" smtClean="0"/>
              <a:t> </a:t>
            </a:r>
            <a:r>
              <a:rPr lang="ru-RU" dirty="0" err="1" smtClean="0"/>
              <a:t>қатардағы жұмысшы болып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, домна </a:t>
            </a:r>
            <a:r>
              <a:rPr lang="ru-RU" dirty="0" err="1" smtClean="0"/>
              <a:t>пешінің аға газдаушылығына дейінгі</a:t>
            </a:r>
            <a:r>
              <a:rPr lang="ru-RU" dirty="0" smtClean="0"/>
              <a:t> </a:t>
            </a:r>
            <a:r>
              <a:rPr lang="ru-RU" dirty="0" err="1" smtClean="0"/>
              <a:t>жолдан</a:t>
            </a:r>
            <a:r>
              <a:rPr lang="ru-RU" dirty="0" smtClean="0"/>
              <a:t> </a:t>
            </a:r>
            <a:r>
              <a:rPr lang="ru-RU" dirty="0" err="1" smtClean="0"/>
              <a:t>өтті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1960—69 </a:t>
            </a:r>
            <a:r>
              <a:rPr lang="ru-RU" dirty="0" err="1" smtClean="0"/>
              <a:t>жж</a:t>
            </a:r>
            <a:r>
              <a:rPr lang="ru-RU" dirty="0" smtClean="0"/>
              <a:t>. — </a:t>
            </a:r>
            <a:r>
              <a:rPr lang="ru-RU" dirty="0" err="1" smtClean="0"/>
              <a:t>Қарағанды </a:t>
            </a:r>
            <a:r>
              <a:rPr lang="ru-RU" dirty="0" smtClean="0"/>
              <a:t>металлургия </a:t>
            </a:r>
            <a:r>
              <a:rPr lang="ru-RU" dirty="0" err="1" smtClean="0"/>
              <a:t>зауытында</a:t>
            </a:r>
            <a:r>
              <a:rPr lang="ru-RU" dirty="0" smtClean="0"/>
              <a:t> </a:t>
            </a:r>
            <a:r>
              <a:rPr lang="ru-RU" dirty="0" err="1" smtClean="0"/>
              <a:t>жұмыс істеді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1969—73 </a:t>
            </a:r>
            <a:r>
              <a:rPr lang="ru-RU" dirty="0" err="1" smtClean="0"/>
              <a:t>жж</a:t>
            </a:r>
            <a:r>
              <a:rPr lang="ru-RU" dirty="0" smtClean="0"/>
              <a:t>. — </a:t>
            </a:r>
            <a:r>
              <a:rPr lang="ru-RU" dirty="0" err="1" smtClean="0"/>
              <a:t>Қарағанды облысы</a:t>
            </a:r>
            <a:r>
              <a:rPr lang="ru-RU" dirty="0" smtClean="0"/>
              <a:t> </a:t>
            </a:r>
            <a:r>
              <a:rPr lang="ru-RU" dirty="0" err="1" smtClean="0"/>
              <a:t>Теміртау</a:t>
            </a:r>
            <a:r>
              <a:rPr lang="ru-RU" dirty="0" smtClean="0"/>
              <a:t> </a:t>
            </a:r>
            <a:r>
              <a:rPr lang="ru-RU" dirty="0" err="1" smtClean="0"/>
              <a:t>қаласындағы </a:t>
            </a:r>
            <a:r>
              <a:rPr lang="ru-RU" dirty="0" smtClean="0"/>
              <a:t>партия-комсомол </a:t>
            </a:r>
            <a:r>
              <a:rPr lang="ru-RU" dirty="0" err="1" smtClean="0"/>
              <a:t>жұмыстарында жауапты</a:t>
            </a:r>
            <a:r>
              <a:rPr lang="ru-RU" dirty="0" smtClean="0"/>
              <a:t> </a:t>
            </a:r>
            <a:r>
              <a:rPr lang="ru-RU" dirty="0" err="1" smtClean="0"/>
              <a:t>қызметтер атқарды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1973—77 </a:t>
            </a:r>
            <a:r>
              <a:rPr lang="ru-RU" dirty="0" err="1" smtClean="0"/>
              <a:t>жж</a:t>
            </a:r>
            <a:r>
              <a:rPr lang="ru-RU" dirty="0" smtClean="0"/>
              <a:t>. — </a:t>
            </a:r>
            <a:r>
              <a:rPr lang="ru-RU" dirty="0" err="1" smtClean="0"/>
              <a:t>Қарметкомбинаттың </a:t>
            </a:r>
            <a:r>
              <a:rPr lang="ru-RU" dirty="0" smtClean="0"/>
              <a:t>партком </a:t>
            </a:r>
            <a:r>
              <a:rPr lang="ru-RU" dirty="0" err="1" smtClean="0"/>
              <a:t>хатшысы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1977—79 </a:t>
            </a:r>
            <a:r>
              <a:rPr lang="ru-RU" dirty="0" err="1" smtClean="0"/>
              <a:t>жж</a:t>
            </a:r>
            <a:r>
              <a:rPr lang="ru-RU" dirty="0" smtClean="0"/>
              <a:t>. — </a:t>
            </a:r>
            <a:r>
              <a:rPr lang="ru-RU" dirty="0" err="1" smtClean="0"/>
              <a:t>Қарағанды облыстық </a:t>
            </a:r>
            <a:r>
              <a:rPr lang="ru-RU" dirty="0" smtClean="0"/>
              <a:t>партия комитет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ң хатшысы</a:t>
            </a:r>
            <a:r>
              <a:rPr lang="ru-RU" dirty="0" smtClean="0"/>
              <a:t>, 2-ші </a:t>
            </a:r>
            <a:r>
              <a:rPr lang="ru-RU" dirty="0" err="1" smtClean="0"/>
              <a:t>хатшысы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1979—84 </a:t>
            </a:r>
            <a:r>
              <a:rPr lang="ru-RU" dirty="0" err="1" smtClean="0"/>
              <a:t>жж</a:t>
            </a:r>
            <a:r>
              <a:rPr lang="ru-RU" dirty="0" smtClean="0"/>
              <a:t>. — </a:t>
            </a:r>
            <a:r>
              <a:rPr lang="ru-RU" dirty="0" err="1" smtClean="0"/>
              <a:t>Қазақстан </a:t>
            </a:r>
            <a:r>
              <a:rPr lang="ru-RU" dirty="0" smtClean="0"/>
              <a:t>КП </a:t>
            </a:r>
            <a:r>
              <a:rPr lang="ru-RU" dirty="0" err="1" smtClean="0"/>
              <a:t>Орталық Комитетінің хатшысы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1984—89 </a:t>
            </a:r>
            <a:r>
              <a:rPr lang="ru-RU" dirty="0" err="1" smtClean="0"/>
              <a:t>жж</a:t>
            </a:r>
            <a:r>
              <a:rPr lang="ru-RU" dirty="0" smtClean="0"/>
              <a:t>. — </a:t>
            </a:r>
            <a:r>
              <a:rPr lang="ru-RU" dirty="0" err="1" smtClean="0"/>
              <a:t>Қазақ </a:t>
            </a:r>
            <a:r>
              <a:rPr lang="ru-RU" dirty="0" smtClean="0"/>
              <a:t>КСР </a:t>
            </a:r>
            <a:r>
              <a:rPr lang="ru-RU" dirty="0" err="1" smtClean="0"/>
              <a:t>Министрлер</a:t>
            </a:r>
            <a:r>
              <a:rPr lang="ru-RU" dirty="0" smtClean="0"/>
              <a:t> </a:t>
            </a:r>
            <a:r>
              <a:rPr lang="ru-RU" dirty="0" err="1" smtClean="0"/>
              <a:t>Кеңес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ң төрағасы.</a:t>
            </a:r>
            <a:endParaRPr lang="ru-RU" dirty="0" smtClean="0"/>
          </a:p>
          <a:p>
            <a:pPr algn="just"/>
            <a:r>
              <a:rPr lang="ru-RU" dirty="0" smtClean="0"/>
              <a:t>      1989—91 </a:t>
            </a:r>
            <a:r>
              <a:rPr lang="ru-RU" dirty="0" err="1" smtClean="0"/>
              <a:t>жж</a:t>
            </a:r>
            <a:r>
              <a:rPr lang="ru-RU" dirty="0" smtClean="0"/>
              <a:t>. — </a:t>
            </a:r>
            <a:r>
              <a:rPr lang="ru-RU" dirty="0" err="1" smtClean="0"/>
              <a:t>Қазақстан </a:t>
            </a:r>
            <a:r>
              <a:rPr lang="ru-RU" dirty="0" smtClean="0"/>
              <a:t>КП ОК б</a:t>
            </a:r>
            <a:r>
              <a:rPr lang="en-US" dirty="0" err="1" smtClean="0"/>
              <a:t>i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нш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хатшысы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     1990 ж. </a:t>
            </a:r>
            <a:r>
              <a:rPr lang="ru-RU" dirty="0" err="1" smtClean="0"/>
              <a:t>ақпан—сәуір аралығында Қазақ </a:t>
            </a:r>
            <a:r>
              <a:rPr lang="ru-RU" dirty="0" smtClean="0"/>
              <a:t>КСР </a:t>
            </a:r>
            <a:r>
              <a:rPr lang="ru-RU" dirty="0" err="1" smtClean="0"/>
              <a:t>Жоғары Кеңес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ң төрағасы болды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1990 ж. </a:t>
            </a:r>
            <a:r>
              <a:rPr lang="ru-RU" dirty="0" err="1" smtClean="0"/>
              <a:t>сәуірінен </a:t>
            </a:r>
            <a:r>
              <a:rPr lang="ru-RU" dirty="0" smtClean="0"/>
              <a:t>— </a:t>
            </a:r>
            <a:r>
              <a:rPr lang="ru-RU" dirty="0" err="1" smtClean="0"/>
              <a:t>Қазақ </a:t>
            </a:r>
            <a:r>
              <a:rPr lang="ru-RU" dirty="0" smtClean="0"/>
              <a:t>КСР </a:t>
            </a:r>
            <a:r>
              <a:rPr lang="ru-RU" dirty="0" err="1" smtClean="0"/>
              <a:t>президенті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999c1cde319f3c2bc4dadbb507d66f9d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87" t="11674" r="9192" b="12447"/>
          <a:stretch>
            <a:fillRect/>
          </a:stretch>
        </p:blipFill>
        <p:spPr>
          <a:xfrm>
            <a:off x="4644008" y="764704"/>
            <a:ext cx="432048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D:\Documents\library\Desktop\8d61319b_fdbe_453e_bbd9_36955b338905_mw80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17646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Documents\library\Desktop\CDF6F3D1-221A-4DA1-BE8F-F3513D09752F_mw800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7620000" cy="335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Отбасылық жағдайы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err="1" smtClean="0"/>
              <a:t>Жұбайы </a:t>
            </a:r>
            <a:r>
              <a:rPr lang="ru-RU" dirty="0" smtClean="0"/>
              <a:t>— Сара </a:t>
            </a:r>
            <a:r>
              <a:rPr lang="ru-RU" dirty="0" err="1" smtClean="0"/>
              <a:t>Алпысқызы </a:t>
            </a:r>
            <a:r>
              <a:rPr lang="ru-RU" dirty="0" smtClean="0"/>
              <a:t>— </a:t>
            </a:r>
            <a:r>
              <a:rPr lang="ru-RU" dirty="0" err="1" smtClean="0"/>
              <a:t>Халықаралық </a:t>
            </a:r>
            <a:r>
              <a:rPr lang="ru-RU" dirty="0" smtClean="0"/>
              <a:t>«</a:t>
            </a:r>
            <a:r>
              <a:rPr lang="ru-RU" dirty="0" err="1" smtClean="0"/>
              <a:t>Бөбек</a:t>
            </a:r>
            <a:r>
              <a:rPr lang="ru-RU" dirty="0" smtClean="0"/>
              <a:t>» </a:t>
            </a:r>
            <a:r>
              <a:rPr lang="ru-RU" dirty="0" err="1" smtClean="0"/>
              <a:t>балалар</a:t>
            </a:r>
            <a:r>
              <a:rPr lang="ru-RU" dirty="0" smtClean="0"/>
              <a:t> </a:t>
            </a:r>
            <a:r>
              <a:rPr lang="ru-RU" dirty="0" err="1" smtClean="0"/>
              <a:t>қайырымдылық қорын басқарады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</a:t>
            </a:r>
            <a:r>
              <a:rPr lang="ru-RU" dirty="0" err="1" smtClean="0"/>
              <a:t>Президенттің үш қызы </a:t>
            </a:r>
            <a:r>
              <a:rPr lang="ru-RU" dirty="0" smtClean="0"/>
              <a:t>бар:</a:t>
            </a:r>
          </a:p>
          <a:p>
            <a:pPr algn="just"/>
            <a:r>
              <a:rPr lang="ru-RU" dirty="0" smtClean="0"/>
              <a:t>    </a:t>
            </a:r>
            <a:r>
              <a:rPr lang="ru-RU" dirty="0" err="1" smtClean="0"/>
              <a:t>Дариға </a:t>
            </a:r>
            <a:r>
              <a:rPr lang="ru-RU" dirty="0" smtClean="0"/>
              <a:t>— </a:t>
            </a:r>
            <a:r>
              <a:rPr lang="ru-RU" dirty="0" err="1" smtClean="0"/>
              <a:t>саясат</a:t>
            </a:r>
            <a:r>
              <a:rPr lang="ru-RU" dirty="0" smtClean="0"/>
              <a:t> </a:t>
            </a:r>
            <a:r>
              <a:rPr lang="ru-RU" dirty="0" err="1" smtClean="0"/>
              <a:t>ғылымдарының докторы</a:t>
            </a:r>
            <a:r>
              <a:rPr lang="ru-RU" dirty="0" smtClean="0"/>
              <a:t>, ЖАҚ "Хабар" </a:t>
            </a:r>
            <a:r>
              <a:rPr lang="ru-RU" dirty="0" err="1" smtClean="0"/>
              <a:t>Ақпараттық агенттігінің директорлар</a:t>
            </a:r>
            <a:r>
              <a:rPr lang="ru-RU" dirty="0" smtClean="0"/>
              <a:t> </a:t>
            </a:r>
            <a:r>
              <a:rPr lang="ru-RU" dirty="0" err="1" smtClean="0"/>
              <a:t>Кеңесінің Төрайымы</a:t>
            </a:r>
            <a:r>
              <a:rPr lang="ru-RU" dirty="0" smtClean="0"/>
              <a:t>, </a:t>
            </a:r>
            <a:r>
              <a:rPr lang="ru-RU" dirty="0" err="1" smtClean="0"/>
              <a:t>Қазақстан Республикасы</a:t>
            </a:r>
            <a:r>
              <a:rPr lang="ru-RU" dirty="0" smtClean="0"/>
              <a:t> </a:t>
            </a:r>
            <a:r>
              <a:rPr lang="ru-RU" dirty="0" err="1" smtClean="0"/>
              <a:t>Парламенті</a:t>
            </a:r>
            <a:r>
              <a:rPr lang="ru-RU" dirty="0" smtClean="0"/>
              <a:t> </a:t>
            </a:r>
            <a:r>
              <a:rPr lang="ru-RU" dirty="0" err="1" smtClean="0"/>
              <a:t>Мәжілісінің </a:t>
            </a:r>
            <a:r>
              <a:rPr lang="ru-RU" dirty="0" smtClean="0"/>
              <a:t>депутаты.</a:t>
            </a:r>
          </a:p>
          <a:p>
            <a:pPr algn="just"/>
            <a:r>
              <a:rPr lang="ru-RU" dirty="0" smtClean="0"/>
              <a:t>    Динара — Н.Ә. Назарбаев </a:t>
            </a:r>
            <a:r>
              <a:rPr lang="ru-RU" dirty="0" err="1" smtClean="0"/>
              <a:t>атындағы білімді</a:t>
            </a:r>
            <a:r>
              <a:rPr lang="ru-RU" dirty="0" smtClean="0"/>
              <a:t> </a:t>
            </a:r>
            <a:r>
              <a:rPr lang="ru-RU" dirty="0" err="1" smtClean="0"/>
              <a:t>қолдау қорын басқарады</a:t>
            </a:r>
            <a:r>
              <a:rPr lang="ru-RU" dirty="0" smtClean="0"/>
              <a:t>. </a:t>
            </a:r>
            <a:r>
              <a:rPr lang="en-US" dirty="0" smtClean="0"/>
              <a:t>Forbes </a:t>
            </a:r>
            <a:r>
              <a:rPr lang="ru-RU" dirty="0" err="1" smtClean="0"/>
              <a:t>журналының мәліметі бойынша</a:t>
            </a:r>
            <a:r>
              <a:rPr lang="ru-RU" dirty="0" smtClean="0"/>
              <a:t> 2011 ж. </a:t>
            </a:r>
            <a:r>
              <a:rPr lang="ru-RU" dirty="0" err="1" smtClean="0"/>
              <a:t>наурыз</a:t>
            </a:r>
            <a:r>
              <a:rPr lang="ru-RU" dirty="0" smtClean="0"/>
              <a:t> </a:t>
            </a:r>
            <a:r>
              <a:rPr lang="ru-RU" dirty="0" err="1" smtClean="0"/>
              <a:t>айына</a:t>
            </a:r>
            <a:r>
              <a:rPr lang="ru-RU" dirty="0" smtClean="0"/>
              <a:t> </a:t>
            </a:r>
            <a:r>
              <a:rPr lang="ru-RU" dirty="0" err="1" smtClean="0"/>
              <a:t>қарасты </a:t>
            </a:r>
            <a:r>
              <a:rPr lang="ru-RU" dirty="0" smtClean="0"/>
              <a:t>1.3 миллиард АҚШ </a:t>
            </a:r>
            <a:r>
              <a:rPr lang="ru-RU" dirty="0" err="1" smtClean="0"/>
              <a:t>долларын</a:t>
            </a:r>
            <a:r>
              <a:rPr lang="ru-RU" dirty="0" smtClean="0"/>
              <a:t> </a:t>
            </a:r>
            <a:r>
              <a:rPr lang="ru-RU" dirty="0" err="1" smtClean="0"/>
              <a:t>құрайтын әл-ауқатымен Қазақстанның ең </a:t>
            </a:r>
            <a:r>
              <a:rPr lang="ru-RU" dirty="0" smtClean="0"/>
              <a:t>бай </a:t>
            </a:r>
            <a:r>
              <a:rPr lang="ru-RU" dirty="0" err="1" smtClean="0"/>
              <a:t>әйелі боп</a:t>
            </a:r>
            <a:r>
              <a:rPr lang="ru-RU" dirty="0" smtClean="0"/>
              <a:t> </a:t>
            </a:r>
            <a:r>
              <a:rPr lang="ru-RU" dirty="0" err="1" smtClean="0"/>
              <a:t>саналады</a:t>
            </a:r>
            <a:r>
              <a:rPr lang="ru-RU" dirty="0" smtClean="0"/>
              <a:t>. Тимур </a:t>
            </a:r>
            <a:r>
              <a:rPr lang="ru-RU" dirty="0" err="1" smtClean="0"/>
              <a:t>Құлыбаевтың жұбайы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</a:t>
            </a:r>
            <a:r>
              <a:rPr lang="ru-RU" dirty="0" err="1" smtClean="0"/>
              <a:t>Әлия </a:t>
            </a:r>
            <a:r>
              <a:rPr lang="ru-RU" dirty="0" smtClean="0"/>
              <a:t>— </a:t>
            </a:r>
            <a:r>
              <a:rPr lang="ru-RU" dirty="0" err="1" smtClean="0"/>
              <a:t>бизнеспен</a:t>
            </a:r>
            <a:r>
              <a:rPr lang="ru-RU" dirty="0" smtClean="0"/>
              <a:t> </a:t>
            </a:r>
            <a:r>
              <a:rPr lang="ru-RU" dirty="0" err="1" smtClean="0"/>
              <a:t>айналысады</a:t>
            </a:r>
            <a:r>
              <a:rPr lang="ru-RU" dirty="0" smtClean="0"/>
              <a:t>, «</a:t>
            </a:r>
            <a:r>
              <a:rPr lang="ru-RU" dirty="0" err="1" smtClean="0"/>
              <a:t>Элитстрой</a:t>
            </a:r>
            <a:r>
              <a:rPr lang="ru-RU" dirty="0" smtClean="0"/>
              <a:t>» </a:t>
            </a:r>
            <a:r>
              <a:rPr lang="ru-RU" dirty="0" err="1" smtClean="0"/>
              <a:t>құрылыс компаниясын</a:t>
            </a:r>
            <a:r>
              <a:rPr lang="ru-RU" dirty="0" smtClean="0"/>
              <a:t> </a:t>
            </a:r>
            <a:r>
              <a:rPr lang="ru-RU" dirty="0" err="1" smtClean="0"/>
              <a:t>басқарады.</a:t>
            </a:r>
            <a:endParaRPr lang="ru-RU" dirty="0" smtClean="0"/>
          </a:p>
          <a:p>
            <a:pPr algn="just"/>
            <a:r>
              <a:rPr lang="ru-RU" dirty="0" smtClean="0"/>
              <a:t>    Н. А. </a:t>
            </a:r>
            <a:r>
              <a:rPr lang="ru-RU" dirty="0" err="1" smtClean="0"/>
              <a:t>Назарбаевтың жеті</a:t>
            </a:r>
            <a:r>
              <a:rPr lang="ru-RU" dirty="0" smtClean="0"/>
              <a:t> </a:t>
            </a:r>
            <a:r>
              <a:rPr lang="ru-RU" dirty="0" err="1" smtClean="0"/>
              <a:t>немересі</a:t>
            </a:r>
            <a:r>
              <a:rPr lang="ru-RU" dirty="0" smtClean="0"/>
              <a:t> </a:t>
            </a:r>
            <a:r>
              <a:rPr lang="ru-RU" dirty="0" err="1" smtClean="0"/>
              <a:t>және екі</a:t>
            </a:r>
            <a:r>
              <a:rPr lang="ru-RU" dirty="0" smtClean="0"/>
              <a:t> </a:t>
            </a:r>
            <a:r>
              <a:rPr lang="ru-RU" dirty="0" err="1" smtClean="0"/>
              <a:t>шөбересі </a:t>
            </a:r>
            <a:r>
              <a:rPr lang="ru-RU" dirty="0" smtClean="0"/>
              <a:t>бар.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1596</Words>
  <Application>Microsoft Office PowerPoint</Application>
  <PresentationFormat>Экран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Нұрсұлтан Әбiшұлы Назарбаев  </vt:lpstr>
      <vt:lpstr>Слайд 2</vt:lpstr>
      <vt:lpstr>Өмірбаяны  Отбасы және балалық шағы </vt:lpstr>
      <vt:lpstr>Слайд 4</vt:lpstr>
      <vt:lpstr>Слайд 5</vt:lpstr>
      <vt:lpstr>Слайд 6</vt:lpstr>
      <vt:lpstr>Қызмет жолы </vt:lpstr>
      <vt:lpstr>Слайд 8</vt:lpstr>
      <vt:lpstr>Отбасылық жағдайы </vt:lpstr>
      <vt:lpstr>Слайд 10</vt:lpstr>
      <vt:lpstr>Слайд 11</vt:lpstr>
      <vt:lpstr>Ғылыми еңбектері  Кітаптары </vt:lpstr>
      <vt:lpstr>Слайд 13</vt:lpstr>
      <vt:lpstr>Нұрсұлтан Назарбаев атында </vt:lpstr>
      <vt:lpstr>Слайд 15</vt:lpstr>
      <vt:lpstr>Реформалары </vt:lpstr>
      <vt:lpstr>Слайд 17</vt:lpstr>
      <vt:lpstr>Слайд 18</vt:lpstr>
      <vt:lpstr>Слайд 19</vt:lpstr>
      <vt:lpstr>Слайд 20</vt:lpstr>
      <vt:lpstr>Назарбаевтың бастамасымен ашылған оқу орындар </vt:lpstr>
      <vt:lpstr>Слайд 22</vt:lpstr>
      <vt:lpstr>Басқа лауазымдары мен мансаптары </vt:lpstr>
      <vt:lpstr>Слайд 24</vt:lpstr>
      <vt:lpstr> Қадірлі халқым!</vt:lpstr>
      <vt:lpstr>қадірлі оқырман! </vt:lpstr>
      <vt:lpstr>Слайд 27</vt:lpstr>
      <vt:lpstr>Көңіл аударғаныңызға рахмет! 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Нұрсұлтан Әбiшұлы Назарбаев</dc:title>
  <dc:creator>library</dc:creator>
  <cp:lastModifiedBy>alzhanova.b</cp:lastModifiedBy>
  <cp:revision>35</cp:revision>
  <dcterms:created xsi:type="dcterms:W3CDTF">2014-11-25T04:12:40Z</dcterms:created>
  <dcterms:modified xsi:type="dcterms:W3CDTF">2015-02-27T05:50:46Z</dcterms:modified>
</cp:coreProperties>
</file>