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3" r:id="rId1"/>
  </p:sldMasterIdLst>
  <p:notesMasterIdLst>
    <p:notesMasterId r:id="rId10"/>
  </p:notesMasterIdLst>
  <p:sldIdLst>
    <p:sldId id="329" r:id="rId2"/>
    <p:sldId id="304" r:id="rId3"/>
    <p:sldId id="322" r:id="rId4"/>
    <p:sldId id="330" r:id="rId5"/>
    <p:sldId id="331" r:id="rId6"/>
    <p:sldId id="332" r:id="rId7"/>
    <p:sldId id="315" r:id="rId8"/>
    <p:sldId id="328" r:id="rId9"/>
  </p:sldIdLst>
  <p:sldSz cx="12192000" cy="6858000"/>
  <p:notesSz cx="6858000" cy="9144000"/>
  <p:embeddedFontLs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Montserrat SemiBold" charset="-52"/>
      <p:regular r:id="rId15"/>
      <p:bold r:id="rId16"/>
      <p:italic r:id="rId17"/>
      <p:boldItalic r:id="rId18"/>
    </p:embeddedFont>
    <p:embeddedFont>
      <p:font typeface="Open Sans SemiBold" charset="0"/>
      <p:regular r:id="rId19"/>
      <p:bold r:id="rId20"/>
      <p:italic r:id="rId21"/>
      <p:boldItalic r:id="rId22"/>
    </p:embeddedFont>
    <p:embeddedFont>
      <p:font typeface="Open Sans" charset="0"/>
      <p:regular r:id="rId23"/>
      <p:bold r:id="rId24"/>
      <p:italic r:id="rId25"/>
      <p:boldItalic r:id="rId26"/>
    </p:embeddedFont>
    <p:embeddedFont>
      <p:font typeface="Montserrat" charset="-52"/>
      <p:regular r:id="rId27"/>
      <p:bold r:id="rId28"/>
      <p:italic r:id="rId29"/>
      <p:boldItalic r:id="rId3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32C4B"/>
    <a:srgbClr val="00B0F0"/>
    <a:srgbClr val="003142"/>
    <a:srgbClr val="FFFFFF"/>
    <a:srgbClr val="1CB9F2"/>
    <a:srgbClr val="F6FFFE"/>
    <a:srgbClr val="B9ED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203" autoAdjust="0"/>
  </p:normalViewPr>
  <p:slideViewPr>
    <p:cSldViewPr snapToGrid="0" showGuides="1">
      <p:cViewPr>
        <p:scale>
          <a:sx n="90" d="100"/>
          <a:sy n="90" d="100"/>
        </p:scale>
        <p:origin x="-1338" y="-52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3F74B-58D8-4AA1-90CF-92778B645017}" type="datetimeFigureOut">
              <a:rPr lang="ru-RU" smtClean="0"/>
              <a:pPr/>
              <a:t>27.08.2026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2C63F-3705-40C7-ABB1-404A7FFAB3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6486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C63F-3705-40C7-ABB1-404A7FFAB34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6336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C63F-3705-40C7-ABB1-404A7FFAB34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633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C63F-3705-40C7-ABB1-404A7FFAB34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1173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4CB1B-A6FE-4E1D-80C5-2C33DDF2F7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5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4CB1B-A6FE-4E1D-80C5-2C33DDF2F7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4CB1B-A6FE-4E1D-80C5-2C33DDF2F7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4CB1B-A6FE-4E1D-80C5-2C33DDF2F7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4CB1B-A6FE-4E1D-80C5-2C33DDF2F7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4CB1B-A6FE-4E1D-80C5-2C33DDF2F7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4CB1B-A6FE-4E1D-80C5-2C33DDF2F7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4CB1B-A6FE-4E1D-80C5-2C33DDF2F7D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133350"/>
            <a:ext cx="12192000" cy="365125"/>
          </a:xfrm>
          <a:prstGeom prst="rect">
            <a:avLst/>
          </a:prstGeom>
          <a:solidFill>
            <a:srgbClr val="003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B9EDFF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11406188" y="160160"/>
            <a:ext cx="785812" cy="30757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572702" y="155398"/>
            <a:ext cx="495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4CB1B-A6FE-4E1D-80C5-2C33DDF2F7D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6817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133350"/>
            <a:ext cx="12192000" cy="365125"/>
          </a:xfrm>
          <a:prstGeom prst="rect">
            <a:avLst/>
          </a:prstGeom>
          <a:solidFill>
            <a:srgbClr val="003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B9EDFF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11406188" y="160160"/>
            <a:ext cx="785812" cy="30757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572702" y="155398"/>
            <a:ext cx="495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4CB1B-A6FE-4E1D-80C5-2C33DDF2F7D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68171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4380807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7729451" y="2939819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4380806" y="0"/>
            <a:ext cx="7811194" cy="6858000"/>
          </a:xfrm>
          <a:prstGeom prst="rect">
            <a:avLst/>
          </a:prstGeom>
          <a:solidFill>
            <a:srgbClr val="13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854632" y="3304944"/>
            <a:ext cx="639941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801450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133350"/>
            <a:ext cx="12192000" cy="365125"/>
          </a:xfrm>
          <a:prstGeom prst="rect">
            <a:avLst/>
          </a:prstGeom>
          <a:solidFill>
            <a:srgbClr val="003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B9EDFF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11406188" y="160160"/>
            <a:ext cx="785812" cy="30757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/>
          <p:cNvSpPr txBox="1">
            <a:spLocks/>
          </p:cNvSpPr>
          <p:nvPr userDrawn="1"/>
        </p:nvSpPr>
        <p:spPr>
          <a:xfrm>
            <a:off x="11572702" y="155398"/>
            <a:ext cx="495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4CB1B-A6FE-4E1D-80C5-2C33DDF2F7D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6817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5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4380807" cy="6858000"/>
          </a:xfrm>
        </p:spPr>
        <p:txBody>
          <a:bodyPr/>
          <a:lstStyle/>
          <a:p>
            <a:endParaRPr lang="ru-RU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7729451" y="2939819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4380806" y="0"/>
            <a:ext cx="7811194" cy="6858000"/>
          </a:xfrm>
          <a:prstGeom prst="rect">
            <a:avLst/>
          </a:prstGeom>
          <a:solidFill>
            <a:srgbClr val="132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854632" y="3304944"/>
            <a:ext cx="639941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xmlns="" val="1801450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97365-EBCA-4027-87D5-99FC1D4DF0BB}" type="datetimeFigureOut">
              <a:rPr lang="en-US" smtClean="0"/>
              <a:pPr/>
              <a:t>8/27/2026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1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12" r:id="rId15"/>
    <p:sldLayoutId id="2147483713" r:id="rId1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>
            <a:solidFill>
              <a:srgbClr val="B9EDFF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/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>
            <a:off x="1615031" y="1495081"/>
            <a:ext cx="9498145" cy="2704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 ПЛАН РАЗВИТИЯ</a:t>
            </a:r>
            <a:endParaRPr lang="ru-RU" sz="3200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КАФЕДРЫ «Географии и туризма»</a:t>
            </a:r>
            <a:endParaRPr lang="ru-RU" sz="3200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НАО «</a:t>
            </a:r>
            <a:r>
              <a:rPr lang="ru-RU" sz="3200" b="1" dirty="0" err="1" smtClean="0">
                <a:solidFill>
                  <a:schemeClr val="bg1"/>
                </a:solidFill>
              </a:rPr>
              <a:t>Торайгыров</a:t>
            </a:r>
            <a:r>
              <a:rPr lang="ru-RU" sz="3200" b="1" dirty="0" smtClean="0">
                <a:solidFill>
                  <a:schemeClr val="bg1"/>
                </a:solidFill>
              </a:rPr>
              <a:t> университет»</a:t>
            </a:r>
            <a:endParaRPr lang="ru-RU" sz="3200" dirty="0" smtClean="0">
              <a:solidFill>
                <a:schemeClr val="bg1"/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НА 2026 – 2029 годы</a:t>
            </a:r>
            <a:endParaRPr lang="ru-RU" sz="3200" dirty="0" smtClean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9944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8">
            <a:extLst>
              <a:ext uri="{FF2B5EF4-FFF2-40B4-BE49-F238E27FC236}">
                <a16:creationId xmlns:a16="http://schemas.microsoft.com/office/drawing/2014/main" xmlns="" id="{2AA4F672-4F35-4030-86C1-5252A0765EA7}"/>
              </a:ext>
            </a:extLst>
          </p:cNvPr>
          <p:cNvSpPr txBox="1"/>
          <p:nvPr/>
        </p:nvSpPr>
        <p:spPr>
          <a:xfrm>
            <a:off x="87086" y="0"/>
            <a:ext cx="11495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справка: </a:t>
            </a:r>
            <a:r>
              <a:rPr lang="ru-R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«Географии и туризма»</a:t>
            </a:r>
            <a:endParaRPr lang="ru-RU" sz="28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xmlns="" id="{A116C482-3FA1-4C33-A2E4-CE0905A8C2DE}"/>
              </a:ext>
            </a:extLst>
          </p:cNvPr>
          <p:cNvSpPr txBox="1"/>
          <p:nvPr/>
        </p:nvSpPr>
        <p:spPr>
          <a:xfrm>
            <a:off x="9373300" y="1394416"/>
            <a:ext cx="47507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1CB9F2"/>
              </a:buClr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 обучающихся:</a:t>
            </a:r>
          </a:p>
          <a:p>
            <a:pPr algn="just">
              <a:buClr>
                <a:srgbClr val="1CB9F2"/>
              </a:buClr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Бакалавриат – 270 (22 групп)</a:t>
            </a:r>
          </a:p>
          <a:p>
            <a:pPr algn="just">
              <a:buClr>
                <a:srgbClr val="1CB9F2"/>
              </a:buClr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Магистратура – 27 (5 группы)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116C482-3FA1-4C33-A2E4-CE0905A8C2DE}"/>
              </a:ext>
            </a:extLst>
          </p:cNvPr>
          <p:cNvSpPr txBox="1"/>
          <p:nvPr/>
        </p:nvSpPr>
        <p:spPr>
          <a:xfrm>
            <a:off x="9391774" y="2670554"/>
            <a:ext cx="26155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1CB9F2"/>
              </a:buClr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ППС:</a:t>
            </a:r>
          </a:p>
          <a:p>
            <a:pPr algn="just">
              <a:buClr>
                <a:srgbClr val="1CB9F2"/>
              </a:buClr>
            </a:pP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Штатность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80 %</a:t>
            </a:r>
          </a:p>
          <a:p>
            <a:pPr algn="just">
              <a:buClr>
                <a:srgbClr val="1CB9F2"/>
              </a:buClr>
            </a:pP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Остепененность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32,5 %</a:t>
            </a:r>
          </a:p>
          <a:p>
            <a:pPr algn="just">
              <a:buClr>
                <a:srgbClr val="1CB9F2"/>
              </a:buClr>
            </a:pP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Количество:</a:t>
            </a:r>
          </a:p>
          <a:p>
            <a:pPr algn="just">
              <a:buClr>
                <a:srgbClr val="1CB9F2"/>
              </a:buClr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Штатных – 13 </a:t>
            </a:r>
          </a:p>
          <a:p>
            <a:pPr algn="just">
              <a:buClr>
                <a:srgbClr val="1CB9F2"/>
              </a:buClr>
            </a:pP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</a:p>
          <a:p>
            <a:pPr algn="just">
              <a:buClr>
                <a:srgbClr val="1CB9F2"/>
              </a:buClr>
            </a:pP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Кандидаты наук – 2</a:t>
            </a:r>
          </a:p>
          <a:p>
            <a:pPr algn="just">
              <a:buClr>
                <a:srgbClr val="1CB9F2"/>
              </a:buClr>
            </a:pP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400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4 (из них 2 в декретном отпуске)</a:t>
            </a:r>
          </a:p>
          <a:p>
            <a:pPr algn="just">
              <a:buClr>
                <a:srgbClr val="1CB9F2"/>
              </a:buClr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Совместителей – 2 (в том числе </a:t>
            </a:r>
          </a:p>
          <a:p>
            <a:pPr algn="just">
              <a:buClr>
                <a:srgbClr val="1CB9F2"/>
              </a:buClr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зарубежный учёный)</a:t>
            </a:r>
          </a:p>
          <a:p>
            <a:pPr algn="just">
              <a:buClr>
                <a:srgbClr val="1CB9F2"/>
              </a:buClr>
            </a:pPr>
            <a:endParaRPr lang="ru-RU" sz="14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16C482-3FA1-4C33-A2E4-CE0905A8C2DE}"/>
              </a:ext>
            </a:extLst>
          </p:cNvPr>
          <p:cNvSpPr txBox="1"/>
          <p:nvPr/>
        </p:nvSpPr>
        <p:spPr>
          <a:xfrm>
            <a:off x="257455" y="1396102"/>
            <a:ext cx="883875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CB9F2"/>
              </a:buClr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Наименование образовательных программ :</a:t>
            </a:r>
          </a:p>
          <a:p>
            <a:r>
              <a:rPr lang="ru-RU" sz="1400" dirty="0" smtClean="0"/>
              <a:t>- 6B05</a:t>
            </a:r>
            <a:r>
              <a:rPr lang="kk-KZ" sz="1400" dirty="0" smtClean="0"/>
              <a:t>202</a:t>
            </a:r>
            <a:r>
              <a:rPr lang="ru-RU" sz="1400" dirty="0" smtClean="0"/>
              <a:t> - </a:t>
            </a:r>
            <a:r>
              <a:rPr lang="kk-KZ" sz="1400" dirty="0" smtClean="0"/>
              <a:t>География </a:t>
            </a:r>
            <a:r>
              <a:rPr lang="ru-RU" sz="1400" dirty="0" smtClean="0"/>
              <a:t>на государственном и русском языках по очной форме обучения на базах ОСО, ВПО; </a:t>
            </a:r>
          </a:p>
          <a:p>
            <a:r>
              <a:rPr lang="ru-RU" sz="1400" dirty="0" smtClean="0"/>
              <a:t>- 6B11101 – Туризм на государственном и русском языках по очной форме обучения на базах ОСО, СПО и ВПО;</a:t>
            </a:r>
          </a:p>
          <a:p>
            <a:r>
              <a:rPr lang="ru-RU" sz="1400" dirty="0" smtClean="0"/>
              <a:t>- 6B11102 – Ресторанное дело и гостиничный бизнес на государственном и русском языках по очной форме обучения на базе ОСО, СПО.</a:t>
            </a:r>
          </a:p>
          <a:p>
            <a:pPr algn="just">
              <a:buClr>
                <a:srgbClr val="1CB9F2"/>
              </a:buClr>
            </a:pPr>
            <a:endParaRPr lang="ru-RU" sz="1400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algn="just"/>
            <a:r>
              <a:rPr lang="ru-RU" sz="1400" b="1" dirty="0" smtClean="0">
                <a:solidFill>
                  <a:schemeClr val="tx2"/>
                </a:solidFill>
                <a:cs typeface="Times New Roman" pitchFamily="18" charset="0"/>
              </a:rPr>
              <a:t>Магистратура</a:t>
            </a:r>
            <a:r>
              <a:rPr lang="ru-RU" sz="1400" dirty="0" smtClean="0">
                <a:solidFill>
                  <a:schemeClr val="tx2"/>
                </a:solidFill>
                <a:cs typeface="Times New Roman" pitchFamily="18" charset="0"/>
              </a:rPr>
              <a:t> – </a:t>
            </a:r>
            <a:r>
              <a:rPr lang="kk-KZ" sz="1400" dirty="0" smtClean="0"/>
              <a:t>7М05202 – География, 7М11101 – Туризм</a:t>
            </a:r>
          </a:p>
          <a:p>
            <a:pPr algn="just"/>
            <a:endParaRPr lang="ru-RU" sz="1400" b="1" dirty="0" smtClean="0">
              <a:solidFill>
                <a:schemeClr val="tx2"/>
              </a:solidFill>
              <a:cs typeface="Times New Roman" pitchFamily="18" charset="0"/>
            </a:endParaRPr>
          </a:p>
          <a:p>
            <a:pPr algn="just">
              <a:buClr>
                <a:srgbClr val="1CB9F2"/>
              </a:buClr>
            </a:pPr>
            <a:r>
              <a:rPr lang="ru-RU" sz="1400" b="1" dirty="0" smtClean="0">
                <a:solidFill>
                  <a:schemeClr val="tx2"/>
                </a:solidFill>
                <a:cs typeface="Times New Roman" pitchFamily="18" charset="0"/>
              </a:rPr>
              <a:t>Основные предприятия партнеры – </a:t>
            </a:r>
            <a:r>
              <a:rPr lang="ru-RU" sz="1400" dirty="0" smtClean="0"/>
              <a:t>Филиал РГП «</a:t>
            </a:r>
            <a:r>
              <a:rPr lang="ru-RU" sz="1400" dirty="0" err="1" smtClean="0"/>
              <a:t>Казгидромет</a:t>
            </a:r>
            <a:r>
              <a:rPr lang="ru-RU" sz="1400" dirty="0" smtClean="0"/>
              <a:t>» по Павлодарской области, Общественное объединение «Павлодарский Дом географии», ГУ «Отдел земельных отношений», ГУ «Управление </a:t>
            </a:r>
            <a:r>
              <a:rPr lang="ru-RU" sz="1400" dirty="0" err="1" smtClean="0"/>
              <a:t>недропользования</a:t>
            </a:r>
            <a:r>
              <a:rPr lang="ru-RU" sz="1400" dirty="0" smtClean="0"/>
              <a:t>, окружающей среды и водных ресурсов Павлодарской области», </a:t>
            </a:r>
            <a:r>
              <a:rPr lang="kk-KZ" sz="1400" dirty="0" smtClean="0"/>
              <a:t>Г</a:t>
            </a:r>
            <a:r>
              <a:rPr lang="ru-RU" sz="1400" dirty="0" err="1" smtClean="0"/>
              <a:t>остинично-ресторанный</a:t>
            </a:r>
            <a:r>
              <a:rPr lang="ru-RU" sz="1400" dirty="0" smtClean="0"/>
              <a:t> комплекс «</a:t>
            </a:r>
            <a:r>
              <a:rPr lang="ru-RU" sz="1400" dirty="0" smtClean="0"/>
              <a:t>Двин», </a:t>
            </a:r>
            <a:r>
              <a:rPr lang="ru-RU" sz="1400" dirty="0" err="1" smtClean="0"/>
              <a:t>Air</a:t>
            </a:r>
            <a:r>
              <a:rPr lang="ru-RU" sz="1400" dirty="0" smtClean="0"/>
              <a:t> </a:t>
            </a:r>
            <a:r>
              <a:rPr lang="ru-RU" sz="1400" dirty="0" err="1" smtClean="0"/>
              <a:t>Astana</a:t>
            </a:r>
            <a:r>
              <a:rPr lang="ru-RU" sz="1400" dirty="0" smtClean="0"/>
              <a:t>, РГУ «</a:t>
            </a:r>
            <a:r>
              <a:rPr lang="ru-RU" sz="1400" dirty="0" err="1" smtClean="0"/>
              <a:t>Баянаульский</a:t>
            </a:r>
            <a:r>
              <a:rPr lang="ru-RU" sz="1400" dirty="0" smtClean="0"/>
              <a:t> ГНПП», ТОО «</a:t>
            </a:r>
            <a:r>
              <a:rPr lang="ru-RU" sz="1400" dirty="0" err="1" smtClean="0"/>
              <a:t>Blue</a:t>
            </a:r>
            <a:r>
              <a:rPr lang="ru-RU" sz="1400" dirty="0" smtClean="0"/>
              <a:t> </a:t>
            </a:r>
            <a:r>
              <a:rPr lang="ru-RU" sz="1400" dirty="0" err="1" smtClean="0"/>
              <a:t>Sky</a:t>
            </a:r>
            <a:r>
              <a:rPr lang="ru-RU" sz="1400" dirty="0" smtClean="0"/>
              <a:t> </a:t>
            </a:r>
            <a:r>
              <a:rPr lang="ru-RU" sz="1400" dirty="0" err="1" smtClean="0"/>
              <a:t>Travel</a:t>
            </a:r>
            <a:r>
              <a:rPr lang="ru-RU" sz="1400" dirty="0" smtClean="0"/>
              <a:t>», турфирма «Идеальный вариант», турфирма </a:t>
            </a:r>
            <a:r>
              <a:rPr lang="ru-RU" sz="1400" dirty="0" smtClean="0"/>
              <a:t>«</a:t>
            </a:r>
            <a:r>
              <a:rPr lang="en-US" sz="1400" dirty="0" smtClean="0"/>
              <a:t>Mix </a:t>
            </a:r>
            <a:r>
              <a:rPr lang="en-US" sz="1400" dirty="0" smtClean="0"/>
              <a:t>tour</a:t>
            </a:r>
            <a:r>
              <a:rPr lang="ru-RU" sz="1400" dirty="0" smtClean="0"/>
              <a:t>» и др.</a:t>
            </a:r>
          </a:p>
          <a:p>
            <a:pPr algn="just">
              <a:buClr>
                <a:srgbClr val="1CB9F2"/>
              </a:buClr>
            </a:pPr>
            <a:endParaRPr lang="ru-RU" sz="1400" b="1" dirty="0" smtClean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  <a:p>
            <a:pPr algn="just">
              <a:buClr>
                <a:srgbClr val="1CB9F2"/>
              </a:buClr>
            </a:pPr>
            <a:r>
              <a:rPr lang="ru-RU" sz="1400" b="1" dirty="0" smtClean="0">
                <a:solidFill>
                  <a:schemeClr val="tx2"/>
                </a:solidFill>
                <a:cs typeface="Times New Roman" pitchFamily="18" charset="0"/>
              </a:rPr>
              <a:t>Тематика финансируемых проектов; </a:t>
            </a:r>
            <a:r>
              <a:rPr lang="ru-RU" sz="1400" dirty="0" smtClean="0"/>
              <a:t>госбюджетной НИР AP22784689 «Разработка интегрированной системы дистанционного мониторинга </a:t>
            </a:r>
            <a:r>
              <a:rPr lang="ru-RU" sz="1400" dirty="0" err="1" smtClean="0"/>
              <a:t>агроценозов</a:t>
            </a:r>
            <a:r>
              <a:rPr lang="ru-RU" sz="1400" dirty="0" smtClean="0"/>
              <a:t> яровой пшеницы на основе технологии спектральной визуализации для создания прецизионного земледелия». Руководитель </a:t>
            </a:r>
            <a:r>
              <a:rPr lang="ru-RU" sz="1400" dirty="0" err="1" smtClean="0"/>
              <a:t>Фаурат</a:t>
            </a:r>
            <a:r>
              <a:rPr lang="ru-RU" sz="1400" dirty="0" smtClean="0"/>
              <a:t> А.А.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912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oogle Shape;126;p15"/>
          <p:cNvGraphicFramePr/>
          <p:nvPr/>
        </p:nvGraphicFramePr>
        <p:xfrm>
          <a:off x="1" y="711690"/>
          <a:ext cx="12191999" cy="503863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26006"/>
                <a:gridCol w="1219205"/>
                <a:gridCol w="1219205"/>
                <a:gridCol w="1219205"/>
                <a:gridCol w="5608378"/>
              </a:tblGrid>
              <a:tr h="710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Показатели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2026–2027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2027–2028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2028–2029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Комплекс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вариантов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решений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</a:tr>
              <a:tr h="5342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Англоязычные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ОП (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не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менее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10%)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Профориентация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внешних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рынках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международные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выставки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Разработка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билингвальных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силлабусов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курсов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Приглашение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зарубежных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ППС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PostDoc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по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программе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академических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обменов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10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ОП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по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дуальной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форме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обучения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Заключение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трехсторонних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договоров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с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отелями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нацпарками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турагентствами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Перенос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части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занятий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материально-техническую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базу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предприятий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Назначение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оплачиваемое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наставничество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стороны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работодателей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10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МООК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по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дисциплинам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ОП (%)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4%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5%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6%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Обучение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ППС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курсах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по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цифровой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педагогике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Coursera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,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OpenU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)</a:t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Запись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видеолекций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интерактивов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в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медиа-студии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университета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Размещение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курсов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внешних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национальных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образовательных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платформах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  <a:tr h="710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Контингент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/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Зарубежные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студенты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340 / 14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365 / 18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390 / 22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Таргетированные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цифровые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кампании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в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странах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Центральной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Азии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СНГ</a:t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Организация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летних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/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зимних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школ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для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потенциальных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иностранцев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Заключение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договоров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с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зарубежными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школами-партнерами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рекрутерами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10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Академическая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мобильность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15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18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20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Участие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в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грантовых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программах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Erasmus+,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Orhun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стипендиях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МНВО РК</a:t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Развитие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виртуальной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онлайн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)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академической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мобильности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Расширение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пула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паритетных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договоров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с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ведущими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вузами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СНГ и </a:t>
                      </a:r>
                      <a:r>
                        <a:rPr lang="en-US" sz="1100" b="0" i="0" u="none" strike="noStrike" cap="none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Европы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  <a:tr h="710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Двойные / совместные ОП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Синхронизация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учебных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планов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с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зарубежными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вузами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из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TOP-400 QS</a:t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Запуск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двудипломных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программ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магистратуры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по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географии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туризму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Взаимный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зачет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академических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кредитов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виртуальные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совместные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модули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5" name="Google Shape;238;p15"/>
          <p:cNvSpPr txBox="1"/>
          <p:nvPr/>
        </p:nvSpPr>
        <p:spPr>
          <a:xfrm>
            <a:off x="265814" y="147083"/>
            <a:ext cx="117157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 err="1">
                <a:latin typeface="Montserrat"/>
                <a:ea typeface="Montserrat"/>
                <a:cs typeface="Montserrat"/>
                <a:sym typeface="Montserrat"/>
              </a:rPr>
              <a:t>Качество</a:t>
            </a:r>
            <a:r>
              <a:rPr lang="en-US" sz="2100" b="1" i="0" u="none" strike="noStrike" cap="none" dirty="0">
                <a:latin typeface="Montserrat"/>
                <a:ea typeface="Montserrat"/>
                <a:cs typeface="Montserrat"/>
                <a:sym typeface="Montserrat"/>
              </a:rPr>
              <a:t> ОП и </a:t>
            </a:r>
            <a:r>
              <a:rPr lang="en-US" sz="2100" b="1" i="0" u="none" strike="noStrike" cap="none" dirty="0" err="1">
                <a:latin typeface="Montserrat"/>
                <a:ea typeface="Montserrat"/>
                <a:cs typeface="Montserrat"/>
                <a:sym typeface="Montserrat"/>
              </a:rPr>
              <a:t>Контингент</a:t>
            </a:r>
            <a:r>
              <a:rPr lang="en-US" sz="2100" b="1" i="0" u="none" strike="noStrike" cap="none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b="1" i="0" u="none" strike="noStrike" cap="none" dirty="0" err="1">
                <a:latin typeface="Montserrat"/>
                <a:ea typeface="Montserrat"/>
                <a:cs typeface="Montserrat"/>
                <a:sym typeface="Montserrat"/>
              </a:rPr>
              <a:t>обучающихся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1836478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10;p16"/>
          <p:cNvSpPr txBox="1"/>
          <p:nvPr/>
        </p:nvSpPr>
        <p:spPr>
          <a:xfrm>
            <a:off x="476250" y="381000"/>
            <a:ext cx="117157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 err="1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Качество</a:t>
            </a:r>
            <a:r>
              <a:rPr lang="en-US" sz="2100" b="1" i="0" u="none" strike="noStrike" cap="none" dirty="0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en-US" sz="2100" b="1" i="0" u="none" strike="noStrike" cap="none" dirty="0" err="1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потенциал</a:t>
            </a:r>
            <a:r>
              <a:rPr lang="en-US" sz="2100" b="1" i="0" u="none" strike="noStrike" cap="none" dirty="0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 ППС</a:t>
            </a:r>
            <a:endParaRPr dirty="0"/>
          </a:p>
        </p:txBody>
      </p:sp>
      <p:graphicFrame>
        <p:nvGraphicFramePr>
          <p:cNvPr id="7" name="Google Shape;246;p16"/>
          <p:cNvGraphicFramePr/>
          <p:nvPr/>
        </p:nvGraphicFramePr>
        <p:xfrm>
          <a:off x="-3" y="885825"/>
          <a:ext cx="12192002" cy="448470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26006"/>
                <a:gridCol w="1219206"/>
                <a:gridCol w="1219206"/>
                <a:gridCol w="1219206"/>
                <a:gridCol w="5608378"/>
              </a:tblGrid>
              <a:tr h="790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Показатели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2026–2027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2027–2028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2028–2029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Комплекс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вариантов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решений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</a:tr>
              <a:tr h="790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Численность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ППС /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зарубежные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ППС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21 / </a:t>
                      </a:r>
                      <a:r>
                        <a:rPr lang="ru-RU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24 / </a:t>
                      </a:r>
                      <a:r>
                        <a:rPr lang="ru-RU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26 / </a:t>
                      </a:r>
                      <a:r>
                        <a:rPr lang="ru-RU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Привлечение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лекторов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по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программе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«Visiting Professor»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грантам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грантодателей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Совместное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преподавание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(Co-teaching) с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ведущими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экспертами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отрасли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90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Уровень остепененности ППС, %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4</a:t>
                      </a:r>
                      <a:r>
                        <a:rPr lang="ru-RU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0</a:t>
                      </a:r>
                      <a:r>
                        <a:rPr lang="en-US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,0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%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45</a:t>
                      </a:r>
                      <a:r>
                        <a:rPr lang="en-US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,0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%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50</a:t>
                      </a:r>
                      <a:r>
                        <a:rPr lang="en-US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,8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%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Целевое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направление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молодых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преподавателей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в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магистратуру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PhD</a:t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Адресный</a:t>
                      </a:r>
                      <a:r>
                        <a:rPr lang="en-US" sz="1100" b="0" i="0" u="none" strike="noStrike" cap="none" dirty="0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рекрутинг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остепененных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специалистов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из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научных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институтов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  <a:tr h="790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Владение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иностр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.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языками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(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чел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/ %)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8 / 38,1%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10 / 41,7%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12 / 46,2%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Бесплатные языковые интенсивы в Центре языковой подготовки университета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Полная/частичная компенсация расходов на сдачу международных тестов (IELTS/TOEFL)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Внедрение технологии предметно-языкового интегрированного обучения (CLIL)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90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Высокий уровень качества ППС (%)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11 / 52,4%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17 / 70,8%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22 / 84,6%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ru-RU" sz="1100" b="0" i="0" u="none" strike="noStrike" cap="none" dirty="0" smtClean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Повышение квалификации ППС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Обязательные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стажировки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базе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турпредприятий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профильных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ведомств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(1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раз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в 3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года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)</a:t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Регулярная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независимая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оценка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качества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преподавания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стороны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обучающихся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36478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5</a:t>
            </a:fld>
            <a:endParaRPr kumimoji="0" lang="en-US"/>
          </a:p>
        </p:txBody>
      </p:sp>
      <p:sp>
        <p:nvSpPr>
          <p:cNvPr id="3" name="Google Shape;382;p17"/>
          <p:cNvSpPr txBox="1"/>
          <p:nvPr/>
        </p:nvSpPr>
        <p:spPr>
          <a:xfrm>
            <a:off x="476250" y="381000"/>
            <a:ext cx="117157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 err="1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Наука</a:t>
            </a:r>
            <a:r>
              <a:rPr lang="en-US" sz="2100" b="1" i="0" u="none" strike="noStrike" cap="none" dirty="0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100" b="1" i="0" u="none" strike="noStrike" cap="none" dirty="0" smtClean="0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НИР</a:t>
            </a:r>
            <a:endParaRPr dirty="0"/>
          </a:p>
        </p:txBody>
      </p:sp>
      <p:graphicFrame>
        <p:nvGraphicFramePr>
          <p:cNvPr id="4" name="Google Shape;318;p17"/>
          <p:cNvGraphicFramePr/>
          <p:nvPr/>
        </p:nvGraphicFramePr>
        <p:xfrm>
          <a:off x="0" y="907090"/>
          <a:ext cx="12191999" cy="376075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926006"/>
                <a:gridCol w="1219205"/>
                <a:gridCol w="1219205"/>
                <a:gridCol w="1219205"/>
                <a:gridCol w="5608378"/>
              </a:tblGrid>
              <a:tr h="758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Показатели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2026–2027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2027–2028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2028–2029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Комплекс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вариантов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решений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</a:tr>
              <a:tr h="758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Объем НИР (тыс. ₸)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23 000,0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28 000,0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34 000,0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Подача заявки в конкурсы МНВО РК, фонды программных исследований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Выполнение региональных хоздоговоров по картографированию и пространственному анализу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Междисциплинарные проекты с экологическими и географическими центрами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584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Публикационная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активность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(Scopus/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иные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)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5 / 10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8 / 14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10 / 18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Соавторство с зарубежными коллегами и межвузовские исследовательские группы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Внутрикафедральные обучающие семинары по подготовке статей в рейтинговые журналы (Q1-Q3)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Специальное премирование авторов за публикации с высоким импакт-фактором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7585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Подготовка кадров PhD (чел.)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2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Закрепление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зарубежных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научных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консультантов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из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TOP-500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университетов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Целевое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выделение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грантов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научных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стажировок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для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докторантов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Мониторинг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академического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прогресса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своевременного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выхода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на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защиту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6</a:t>
            </a:fld>
            <a:endParaRPr kumimoji="0" lang="en-US"/>
          </a:p>
        </p:txBody>
      </p:sp>
      <p:sp>
        <p:nvSpPr>
          <p:cNvPr id="5" name="Google Shape;470;p18"/>
          <p:cNvSpPr txBox="1"/>
          <p:nvPr/>
        </p:nvSpPr>
        <p:spPr>
          <a:xfrm>
            <a:off x="476250" y="381000"/>
            <a:ext cx="11715750" cy="32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 err="1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Трудоустройство</a:t>
            </a:r>
            <a:r>
              <a:rPr lang="en-US" sz="2100" b="1" i="0" u="none" strike="noStrike" cap="none" dirty="0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, МТБ и </a:t>
            </a:r>
            <a:r>
              <a:rPr lang="en-US" sz="2100" b="1" i="0" u="none" strike="noStrike" cap="none" dirty="0" err="1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Общественная</a:t>
            </a:r>
            <a:r>
              <a:rPr lang="en-US" sz="2100" b="1" i="0" u="none" strike="noStrike" cap="none" dirty="0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100" b="1" i="0" u="none" strike="noStrike" cap="none" dirty="0" err="1">
                <a:solidFill>
                  <a:srgbClr val="0F2942"/>
                </a:solidFill>
                <a:latin typeface="Montserrat"/>
                <a:ea typeface="Montserrat"/>
                <a:cs typeface="Montserrat"/>
                <a:sym typeface="Montserrat"/>
              </a:rPr>
              <a:t>работа</a:t>
            </a:r>
            <a:endParaRPr dirty="0"/>
          </a:p>
        </p:txBody>
      </p:sp>
      <p:graphicFrame>
        <p:nvGraphicFramePr>
          <p:cNvPr id="6" name="Google Shape;390;p18"/>
          <p:cNvGraphicFramePr/>
          <p:nvPr/>
        </p:nvGraphicFramePr>
        <p:xfrm>
          <a:off x="2" y="885825"/>
          <a:ext cx="12191998" cy="4172485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827336"/>
                <a:gridCol w="1206571"/>
                <a:gridCol w="1501351"/>
                <a:gridCol w="1346039"/>
                <a:gridCol w="5310701"/>
              </a:tblGrid>
              <a:tr h="834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Показатели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2026–2027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2027–2028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2028–2029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уч.г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.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Комплекс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вариантов</a:t>
                      </a:r>
                      <a:r>
                        <a:rPr lang="en-US" sz="1100" b="1" i="0" u="none" strike="noStrike" cap="none" dirty="0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 </a:t>
                      </a:r>
                      <a:r>
                        <a:rPr lang="en-US" sz="1100" b="1" i="0" u="none" strike="noStrike" cap="none" dirty="0" err="1">
                          <a:solidFill>
                            <a:srgbClr val="FFFFFF"/>
                          </a:solidFill>
                          <a:latin typeface="Montserrat SemiBold"/>
                          <a:ea typeface="Montserrat SemiBold"/>
                          <a:cs typeface="Montserrat SemiBold"/>
                          <a:sym typeface="Montserrat SemiBold"/>
                        </a:rPr>
                        <a:t>решений</a:t>
                      </a:r>
                      <a:endParaRPr sz="1100" b="1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2942"/>
                    </a:solidFill>
                  </a:tcPr>
                </a:tc>
              </a:tr>
              <a:tr h="834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Трудоустройство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выпускников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(%)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(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83%)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(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86%)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smtClean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(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89%)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Проведение «Карьерных дней» и ярмарок вакансий с работодателями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Формирование электронной базы портфолио студентов для ключевых компаний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Гарантированное трудоустройство лучших студентов по результатам дуального обучения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sz="110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34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Средняя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зарплата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выпускника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(₸)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110 000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125 000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145 000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Обучение прикладным ГИС-технологиям и CRM-системам для туризма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Формирование повышенных практических компетенций (Hard/Soft skills)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Ежегодный мониторинг и ориентация на высокооплачиваемые сегменты рынка</a:t>
                      </a:r>
                      <a:br>
                        <a:rPr lang="en-US" sz="1100" b="0" i="0" u="none" strike="noStrike" cap="none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349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Совершенствование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базы</a:t>
                      </a:r>
                      <a:r>
                        <a:rPr lang="en-US" sz="1100" b="0" i="0" u="none" strike="noStrike" cap="none" dirty="0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 (МТБ)</a:t>
                      </a:r>
                      <a:endParaRPr sz="1100"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ГИС-лаборатория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Сертифицирование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>
                          <a:solidFill>
                            <a:srgbClr val="0F2942"/>
                          </a:solidFill>
                          <a:latin typeface="Open Sans SemiBold"/>
                          <a:ea typeface="Open Sans SemiBold"/>
                          <a:cs typeface="Open Sans SemiBold"/>
                          <a:sym typeface="Open Sans SemiBold"/>
                        </a:rPr>
                        <a:t>Лицензирование ПО</a:t>
                      </a:r>
                      <a:endParaRPr sz="110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Закупка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современнейшего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оборудования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за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счет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финансирования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НИР</a:t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Спонсорская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помощь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от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партнерских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предприятий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отраслевых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ассоциаций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Внедрение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программных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продуктов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с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открытым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кодом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и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студенческих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1100" b="0" i="0" u="none" strike="noStrike" cap="none" dirty="0" err="1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лицензий</a:t>
                      </a:r>
                      <a: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/>
                      </a:r>
                      <a:br>
                        <a:rPr lang="en-US" sz="1100" b="0" i="0" u="none" strike="noStrike" cap="none" dirty="0">
                          <a:solidFill>
                            <a:srgbClr val="475569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</a:br>
                      <a:endParaRPr sz="1100" dirty="0"/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AA4F672-4F35-4030-86C1-5252A0765EA7}"/>
              </a:ext>
            </a:extLst>
          </p:cNvPr>
          <p:cNvSpPr txBox="1"/>
          <p:nvPr/>
        </p:nvSpPr>
        <p:spPr>
          <a:xfrm>
            <a:off x="164374" y="0"/>
            <a:ext cx="11495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развития </a:t>
            </a:r>
            <a:endParaRPr lang="ru-RU" sz="28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176272" y="995882"/>
            <a:ext cx="11870872" cy="534926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CB9F2"/>
              </a:buClr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Развитие неформального образования (МООК, </a:t>
            </a:r>
            <a:r>
              <a:rPr lang="en-US" sz="2000" dirty="0" err="1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Coursera</a:t>
            </a:r>
            <a:r>
              <a:rPr lang="kk-KZ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, дуальное обучения и т.д.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)</a:t>
            </a:r>
          </a:p>
          <a:p>
            <a:pPr>
              <a:buClr>
                <a:srgbClr val="1CB9F2"/>
              </a:buClr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Создание совместных ОП (</a:t>
            </a:r>
            <a:r>
              <a:rPr lang="ru-RU" sz="2000" dirty="0" err="1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д</a:t>
            </a:r>
            <a:r>
              <a:rPr lang="kk-KZ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войные дипломы)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,</a:t>
            </a:r>
          </a:p>
          <a:p>
            <a:pPr>
              <a:buClr>
                <a:srgbClr val="1CB9F2"/>
              </a:buClr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Разработка новых ОП (по запросу работодателей, Атлас новых профессий)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Разработка и внедрение совместных </a:t>
            </a:r>
            <a:r>
              <a:rPr lang="ru-RU" sz="2000" dirty="0" err="1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двудипломных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образовательных программ 6B05202 «География» и 6B11101 «Туризм» с Бакинским государственным университетом.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Развитие международного сотрудничества по академической мобильности обучающихся и ППС, участие в программе </a:t>
            </a:r>
            <a:r>
              <a:rPr lang="ru-RU" sz="2000" dirty="0" err="1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Erasmus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+, стажировка сотрудников, совместные образовательные программы и международные проекты и т.д.</a:t>
            </a:r>
          </a:p>
          <a:p>
            <a:pPr>
              <a:lnSpc>
                <a:spcPct val="10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Приглашение зарубежных ППС и преподавателей-практиков с предприятий-партнеров, кадровый резерв, подготовка собственных остепененных кадров через докторантуру,</a:t>
            </a:r>
          </a:p>
          <a:p>
            <a:pPr>
              <a:lnSpc>
                <a:spcPct val="10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Налаживание производственной деятельности по направлениям </a:t>
            </a:r>
            <a:r>
              <a:rPr lang="kk-KZ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кафедры с предприятиями региона,</a:t>
            </a:r>
          </a:p>
          <a:p>
            <a:pPr>
              <a:lnSpc>
                <a:spcPct val="10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Участие ППС в конкурсах на программно-целевое финансирование, по научно-техническим программам, конкурсы на </a:t>
            </a:r>
            <a:r>
              <a:rPr lang="ru-RU" sz="2000" dirty="0" err="1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грантовое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финансирование по научным и (или) научно-техническим проектам и т.д.</a:t>
            </a:r>
          </a:p>
          <a:p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1CB9F2"/>
              </a:buClr>
            </a:pPr>
            <a:endParaRPr lang="ru-RU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Clr>
                <a:srgbClr val="1CB9F2"/>
              </a:buClr>
            </a:pPr>
            <a:endParaRPr lang="ru-RU" sz="2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1CB9F2"/>
              </a:buClr>
            </a:pPr>
            <a:endParaRPr lang="ru-RU" sz="20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Clr>
                <a:srgbClr val="1CB9F2"/>
              </a:buClr>
            </a:pPr>
            <a:endParaRPr lang="ru-RU" sz="20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Clr>
                <a:srgbClr val="1CB9F2"/>
              </a:buClr>
              <a:buNone/>
            </a:pPr>
            <a:endParaRPr lang="ru-RU" sz="2000" dirty="0" smtClean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9931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>
            <a:solidFill>
              <a:srgbClr val="B9EDFF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1640911" y="1512334"/>
            <a:ext cx="9369468" cy="2704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endParaRPr lang="ru-RU" sz="3200" b="1" dirty="0" smtClean="0">
              <a:solidFill>
                <a:schemeClr val="bg1"/>
              </a:solidFill>
            </a:endParaRPr>
          </a:p>
          <a:p>
            <a:pPr algn="ctr"/>
            <a:r>
              <a:rPr lang="kk-KZ" sz="3200" b="1" dirty="0" smtClean="0">
                <a:solidFill>
                  <a:schemeClr val="bg1"/>
                </a:solidFill>
              </a:rPr>
              <a:t>Спасибо за внимание!</a:t>
            </a:r>
            <a:endParaRPr lang="ru-RU" sz="3200" b="1" dirty="0" smtClean="0">
              <a:solidFill>
                <a:schemeClr val="bg1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38144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4751</TotalTime>
  <Words>678</Words>
  <Application>Microsoft Office PowerPoint</Application>
  <PresentationFormat>Произвольный</PresentationFormat>
  <Paragraphs>161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Calibri</vt:lpstr>
      <vt:lpstr>Times New Roman</vt:lpstr>
      <vt:lpstr>Montserrat SemiBold</vt:lpstr>
      <vt:lpstr>Open Sans SemiBold</vt:lpstr>
      <vt:lpstr>Open Sans</vt:lpstr>
      <vt:lpstr>Montserrat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PSU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Каирбаев Ернар Болатович</dc:creator>
  <cp:lastModifiedBy>1</cp:lastModifiedBy>
  <cp:revision>236</cp:revision>
  <cp:lastPrinted>2020-10-01T04:39:58Z</cp:lastPrinted>
  <dcterms:created xsi:type="dcterms:W3CDTF">2020-09-28T09:37:54Z</dcterms:created>
  <dcterms:modified xsi:type="dcterms:W3CDTF">2026-08-27T13:33:02Z</dcterms:modified>
</cp:coreProperties>
</file>