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4" d="100"/>
          <a:sy n="114" d="100"/>
        </p:scale>
        <p:origin x="8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1978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D3D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ssets/emblem_navydark.png"/>
          <p:cNvPicPr>
            <a:picLocks noChangeAspect="1"/>
          </p:cNvPicPr>
          <p:nvPr/>
        </p:nvPicPr>
        <p:blipFill>
          <a:blip r:embed="rId3">
            <a:alphaModFix amt="45000"/>
          </a:blip>
          <a:stretch>
            <a:fillRect/>
          </a:stretch>
        </p:blipFill>
        <p:spPr>
          <a:xfrm>
            <a:off x="-2377440" y="-274320"/>
            <a:ext cx="5669280" cy="6583680"/>
          </a:xfrm>
          <a:prstGeom prst="rect">
            <a:avLst/>
          </a:prstGeom>
        </p:spPr>
      </p:pic>
      <p:pic>
        <p:nvPicPr>
          <p:cNvPr id="3" name="Image 1" descr="/home/claude/assets/logo_white_wordmark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646920" y="457200"/>
            <a:ext cx="1920240" cy="9144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394960" y="2331720"/>
            <a:ext cx="630936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Итоги анкетирования</a:t>
            </a:r>
            <a:endParaRPr lang="en-US" sz="3000" dirty="0"/>
          </a:p>
          <a:p>
            <a:pPr marL="0" indent="0">
              <a:lnSpc>
                <a:spcPct val="108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профессорско-преподавательского</a:t>
            </a:r>
            <a:endParaRPr lang="en-US" sz="3000" dirty="0"/>
          </a:p>
          <a:p>
            <a:pPr marL="0" indent="0">
              <a:lnSpc>
                <a:spcPct val="108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состава 2026 года</a:t>
            </a:r>
            <a:endParaRPr lang="en-US" sz="3000" dirty="0"/>
          </a:p>
        </p:txBody>
      </p:sp>
      <p:sp>
        <p:nvSpPr>
          <p:cNvPr id="5" name="Text 1"/>
          <p:cNvSpPr/>
          <p:nvPr/>
        </p:nvSpPr>
        <p:spPr>
          <a:xfrm>
            <a:off x="5440680" y="4343400"/>
            <a:ext cx="6035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CBD8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Уполномоченный по этике · Toraighyrov University</a:t>
            </a:r>
            <a:endParaRPr lang="en-US" sz="1500" dirty="0"/>
          </a:p>
        </p:txBody>
      </p:sp>
      <p:sp>
        <p:nvSpPr>
          <p:cNvPr id="6" name="Shape 2"/>
          <p:cNvSpPr/>
          <p:nvPr/>
        </p:nvSpPr>
        <p:spPr>
          <a:xfrm>
            <a:off x="8732520" y="6355080"/>
            <a:ext cx="2514600" cy="0"/>
          </a:xfrm>
          <a:prstGeom prst="line">
            <a:avLst/>
          </a:prstGeom>
          <a:noFill/>
          <a:ln w="12700">
            <a:solidFill>
              <a:srgbClr val="6E85A6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0698480" y="6446520"/>
            <a:ext cx="1051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CBD8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234440"/>
          </a:xfrm>
          <a:prstGeom prst="rect">
            <a:avLst/>
          </a:prstGeom>
          <a:solidFill>
            <a:srgbClr val="1D3D66"/>
          </a:solidFill>
          <a:ln/>
        </p:spPr>
      </p:sp>
      <p:sp>
        <p:nvSpPr>
          <p:cNvPr id="6" name="Text 3"/>
          <p:cNvSpPr/>
          <p:nvPr/>
        </p:nvSpPr>
        <p:spPr>
          <a:xfrm>
            <a:off x="502920" y="292608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 анкетировании</a:t>
            </a:r>
            <a:endParaRPr lang="en-US" sz="2800" dirty="0"/>
          </a:p>
        </p:txBody>
      </p:sp>
      <p:sp>
        <p:nvSpPr>
          <p:cNvPr id="7" name="Text 4"/>
          <p:cNvSpPr/>
          <p:nvPr/>
        </p:nvSpPr>
        <p:spPr>
          <a:xfrm>
            <a:off x="502920" y="1508760"/>
            <a:ext cx="653796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Анонимное анкетирование ППС проводится, чтобы услышать мнение коллектива об этическом климате, взаимодействии с руководством и практиках академической честности — и своевременно усиливать те направления работы, где это необходимо.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502920" y="278892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D3D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Пять тематических блоков анкеты: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502920" y="3246120"/>
            <a:ext cx="201168" cy="201168"/>
          </a:xfrm>
          <a:prstGeom prst="ellipse">
            <a:avLst/>
          </a:prstGeom>
          <a:solidFill>
            <a:srgbClr val="DE6E35"/>
          </a:solidFill>
          <a:ln/>
        </p:spPr>
      </p:sp>
      <p:sp>
        <p:nvSpPr>
          <p:cNvPr id="10" name="Text 7"/>
          <p:cNvSpPr/>
          <p:nvPr/>
        </p:nvSpPr>
        <p:spPr>
          <a:xfrm>
            <a:off x="502920" y="3218688"/>
            <a:ext cx="20116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868680" y="3172968"/>
            <a:ext cx="6126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Климат и этика на кафедрах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02920" y="3758184"/>
            <a:ext cx="201168" cy="201168"/>
          </a:xfrm>
          <a:prstGeom prst="ellipse">
            <a:avLst/>
          </a:prstGeom>
          <a:solidFill>
            <a:srgbClr val="DE6E35"/>
          </a:solidFill>
          <a:ln/>
        </p:spPr>
      </p:sp>
      <p:sp>
        <p:nvSpPr>
          <p:cNvPr id="13" name="Text 10"/>
          <p:cNvSpPr/>
          <p:nvPr/>
        </p:nvSpPr>
        <p:spPr>
          <a:xfrm>
            <a:off x="502920" y="3730752"/>
            <a:ext cx="20116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868680" y="3685032"/>
            <a:ext cx="6126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Управление и взаимодействие с руководством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502920" y="4270248"/>
            <a:ext cx="201168" cy="201168"/>
          </a:xfrm>
          <a:prstGeom prst="ellipse">
            <a:avLst/>
          </a:prstGeom>
          <a:solidFill>
            <a:srgbClr val="DE6E35"/>
          </a:solidFill>
          <a:ln/>
        </p:spPr>
      </p:sp>
      <p:sp>
        <p:nvSpPr>
          <p:cNvPr id="16" name="Text 13"/>
          <p:cNvSpPr/>
          <p:nvPr/>
        </p:nvSpPr>
        <p:spPr>
          <a:xfrm>
            <a:off x="502920" y="4242816"/>
            <a:ext cx="20116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868680" y="4197096"/>
            <a:ext cx="6126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Конфликт интересов</a:t>
            </a:r>
            <a:endParaRPr lang="en-US" sz="1300" dirty="0"/>
          </a:p>
        </p:txBody>
      </p:sp>
      <p:sp>
        <p:nvSpPr>
          <p:cNvPr id="18" name="Shape 15"/>
          <p:cNvSpPr/>
          <p:nvPr/>
        </p:nvSpPr>
        <p:spPr>
          <a:xfrm>
            <a:off x="502920" y="4782312"/>
            <a:ext cx="201168" cy="201168"/>
          </a:xfrm>
          <a:prstGeom prst="ellipse">
            <a:avLst/>
          </a:prstGeom>
          <a:solidFill>
            <a:srgbClr val="DE6E35"/>
          </a:solidFill>
          <a:ln/>
        </p:spPr>
      </p:sp>
      <p:sp>
        <p:nvSpPr>
          <p:cNvPr id="19" name="Text 16"/>
          <p:cNvSpPr/>
          <p:nvPr/>
        </p:nvSpPr>
        <p:spPr>
          <a:xfrm>
            <a:off x="502920" y="4754880"/>
            <a:ext cx="20116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00" dirty="0"/>
          </a:p>
        </p:txBody>
      </p:sp>
      <p:sp>
        <p:nvSpPr>
          <p:cNvPr id="20" name="Text 17"/>
          <p:cNvSpPr/>
          <p:nvPr/>
        </p:nvSpPr>
        <p:spPr>
          <a:xfrm>
            <a:off x="868680" y="4709160"/>
            <a:ext cx="6126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Академическая честность</a:t>
            </a:r>
            <a:endParaRPr lang="en-US" sz="1300" dirty="0"/>
          </a:p>
        </p:txBody>
      </p:sp>
      <p:sp>
        <p:nvSpPr>
          <p:cNvPr id="21" name="Shape 18"/>
          <p:cNvSpPr/>
          <p:nvPr/>
        </p:nvSpPr>
        <p:spPr>
          <a:xfrm>
            <a:off x="502920" y="5294376"/>
            <a:ext cx="201168" cy="201168"/>
          </a:xfrm>
          <a:prstGeom prst="ellipse">
            <a:avLst/>
          </a:prstGeom>
          <a:solidFill>
            <a:srgbClr val="DE6E35"/>
          </a:solidFill>
          <a:ln/>
        </p:spPr>
      </p:sp>
      <p:sp>
        <p:nvSpPr>
          <p:cNvPr id="22" name="Text 19"/>
          <p:cNvSpPr/>
          <p:nvPr/>
        </p:nvSpPr>
        <p:spPr>
          <a:xfrm>
            <a:off x="502920" y="5266944"/>
            <a:ext cx="20116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000" dirty="0"/>
          </a:p>
        </p:txBody>
      </p:sp>
      <p:sp>
        <p:nvSpPr>
          <p:cNvPr id="23" name="Text 20"/>
          <p:cNvSpPr/>
          <p:nvPr/>
        </p:nvSpPr>
        <p:spPr>
          <a:xfrm>
            <a:off x="868680" y="5221224"/>
            <a:ext cx="6126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Прозрачность и доверие к внутренним процессам</a:t>
            </a:r>
            <a:endParaRPr lang="en-US" sz="1300" dirty="0"/>
          </a:p>
        </p:txBody>
      </p:sp>
      <p:sp>
        <p:nvSpPr>
          <p:cNvPr id="24" name="Shape 21"/>
          <p:cNvSpPr/>
          <p:nvPr/>
        </p:nvSpPr>
        <p:spPr>
          <a:xfrm>
            <a:off x="7452360" y="1508760"/>
            <a:ext cx="4251960" cy="4434840"/>
          </a:xfrm>
          <a:prstGeom prst="roundRect">
            <a:avLst>
              <a:gd name="adj" fmla="val 2581"/>
            </a:avLst>
          </a:prstGeom>
          <a:solidFill>
            <a:srgbClr val="1D3D66"/>
          </a:solidFill>
          <a:ln/>
        </p:spPr>
      </p:sp>
      <p:sp>
        <p:nvSpPr>
          <p:cNvPr id="25" name="Text 22"/>
          <p:cNvSpPr/>
          <p:nvPr/>
        </p:nvSpPr>
        <p:spPr>
          <a:xfrm>
            <a:off x="781812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DE6E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УЧАСТИЕ В ОПРОСЕ</a:t>
            </a:r>
            <a:endParaRPr lang="en-US" sz="1100" dirty="0"/>
          </a:p>
        </p:txBody>
      </p:sp>
      <p:sp>
        <p:nvSpPr>
          <p:cNvPr id="26" name="Text 23"/>
          <p:cNvSpPr/>
          <p:nvPr/>
        </p:nvSpPr>
        <p:spPr>
          <a:xfrm>
            <a:off x="7772400" y="2103120"/>
            <a:ext cx="3657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593 из 607</a:t>
            </a:r>
            <a:endParaRPr lang="en-US" sz="4400" dirty="0"/>
          </a:p>
        </p:txBody>
      </p:sp>
      <p:sp>
        <p:nvSpPr>
          <p:cNvPr id="27" name="Text 24"/>
          <p:cNvSpPr/>
          <p:nvPr/>
        </p:nvSpPr>
        <p:spPr>
          <a:xfrm>
            <a:off x="7818120" y="2971800"/>
            <a:ext cx="3566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BD8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сотрудников ППС приняли участие в анкетировании</a:t>
            </a:r>
            <a:endParaRPr lang="en-US" sz="1300" dirty="0"/>
          </a:p>
        </p:txBody>
      </p:sp>
      <p:sp>
        <p:nvSpPr>
          <p:cNvPr id="28" name="Shape 25"/>
          <p:cNvSpPr/>
          <p:nvPr/>
        </p:nvSpPr>
        <p:spPr>
          <a:xfrm>
            <a:off x="7818120" y="3794760"/>
            <a:ext cx="3520440" cy="0"/>
          </a:xfrm>
          <a:prstGeom prst="line">
            <a:avLst/>
          </a:prstGeom>
          <a:noFill/>
          <a:ln w="12700">
            <a:solidFill>
              <a:srgbClr val="3E5A82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7772400" y="3977640"/>
            <a:ext cx="3657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DE6E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97,7%</a:t>
            </a:r>
            <a:endParaRPr lang="en-US" sz="3200" dirty="0"/>
          </a:p>
        </p:txBody>
      </p:sp>
      <p:sp>
        <p:nvSpPr>
          <p:cNvPr id="30" name="Text 27"/>
          <p:cNvSpPr/>
          <p:nvPr/>
        </p:nvSpPr>
        <p:spPr>
          <a:xfrm>
            <a:off x="7818120" y="4617720"/>
            <a:ext cx="3566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BD8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списочного состава ППС — высокий охват, который делает результаты репрезентативными для университета в целом</a:t>
            </a:r>
            <a:endParaRPr lang="en-US" sz="1200" dirty="0"/>
          </a:p>
        </p:txBody>
      </p:sp>
      <p:sp>
        <p:nvSpPr>
          <p:cNvPr id="31" name="Text 28"/>
          <p:cNvSpPr/>
          <p:nvPr/>
        </p:nvSpPr>
        <p:spPr>
          <a:xfrm>
            <a:off x="7818120" y="5577840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9FB3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Период: 16 апреля — 16 мая 2026 года</a:t>
            </a:r>
            <a:endParaRPr lang="en-US" sz="1150" dirty="0"/>
          </a:p>
        </p:txBody>
      </p:sp>
      <p:pic>
        <p:nvPicPr>
          <p:cNvPr id="32" name="Image 1" descr="/home/claude/assets/logo_navy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455664"/>
            <a:ext cx="274320" cy="274320"/>
          </a:xfrm>
          <a:prstGeom prst="rect">
            <a:avLst/>
          </a:prstGeom>
        </p:spPr>
      </p:pic>
      <p:sp>
        <p:nvSpPr>
          <p:cNvPr id="33" name="Text 29"/>
          <p:cNvSpPr/>
          <p:nvPr/>
        </p:nvSpPr>
        <p:spPr>
          <a:xfrm>
            <a:off x="82296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Итоги анкетирования ППС 2026 · Toraighyrov University</a:t>
            </a:r>
            <a:endParaRPr lang="en-US" sz="900" dirty="0"/>
          </a:p>
        </p:txBody>
      </p:sp>
      <p:sp>
        <p:nvSpPr>
          <p:cNvPr id="34" name="Text 30"/>
          <p:cNvSpPr/>
          <p:nvPr/>
        </p:nvSpPr>
        <p:spPr>
          <a:xfrm>
            <a:off x="1161288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900" dirty="0"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5700" y="388600"/>
            <a:ext cx="457240" cy="4572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234440"/>
          </a:xfrm>
          <a:prstGeom prst="rect">
            <a:avLst/>
          </a:prstGeom>
          <a:solidFill>
            <a:srgbClr val="1D3D66"/>
          </a:solidFill>
          <a:ln/>
        </p:spPr>
      </p:sp>
      <p:pic>
        <p:nvPicPr>
          <p:cNvPr id="5" name="Image 0" descr="/home/claude/assets/logo_white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720" y="256032"/>
            <a:ext cx="457200" cy="4572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02920" y="292608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результаты</a:t>
            </a:r>
            <a:endParaRPr lang="en-US" sz="2800" dirty="0"/>
          </a:p>
        </p:txBody>
      </p:sp>
      <p:sp>
        <p:nvSpPr>
          <p:cNvPr id="7" name="Shape 4"/>
          <p:cNvSpPr/>
          <p:nvPr/>
        </p:nvSpPr>
        <p:spPr>
          <a:xfrm>
            <a:off x="502920" y="1508760"/>
            <a:ext cx="3383280" cy="1554480"/>
          </a:xfrm>
          <a:prstGeom prst="roundRect">
            <a:avLst>
              <a:gd name="adj" fmla="val 7059"/>
            </a:avLst>
          </a:prstGeom>
          <a:solidFill>
            <a:srgbClr val="F3F5F8"/>
          </a:solidFill>
          <a:ln/>
        </p:spPr>
      </p:sp>
      <p:sp>
        <p:nvSpPr>
          <p:cNvPr id="8" name="Text 5"/>
          <p:cNvSpPr/>
          <p:nvPr/>
        </p:nvSpPr>
        <p:spPr>
          <a:xfrm>
            <a:off x="640080" y="1618488"/>
            <a:ext cx="31089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1D3D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89,7%</a:t>
            </a:r>
            <a:endParaRPr lang="en-US" sz="3400" dirty="0"/>
          </a:p>
        </p:txBody>
      </p:sp>
      <p:sp>
        <p:nvSpPr>
          <p:cNvPr id="9" name="Text 6"/>
          <p:cNvSpPr/>
          <p:nvPr/>
        </p:nvSpPr>
        <p:spPr>
          <a:xfrm>
            <a:off x="640080" y="2606040"/>
            <a:ext cx="3108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положительно оценивают климат и взаимное уважение на кафедрах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4069080" y="1508760"/>
            <a:ext cx="3383280" cy="1554480"/>
          </a:xfrm>
          <a:prstGeom prst="roundRect">
            <a:avLst>
              <a:gd name="adj" fmla="val 7059"/>
            </a:avLst>
          </a:prstGeom>
          <a:solidFill>
            <a:srgbClr val="F3F5F8"/>
          </a:solidFill>
          <a:ln/>
        </p:spPr>
      </p:sp>
      <p:sp>
        <p:nvSpPr>
          <p:cNvPr id="11" name="Text 8"/>
          <p:cNvSpPr/>
          <p:nvPr/>
        </p:nvSpPr>
        <p:spPr>
          <a:xfrm>
            <a:off x="4206240" y="1618488"/>
            <a:ext cx="31089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1D3D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76%</a:t>
            </a:r>
            <a:endParaRPr lang="en-US" sz="3400" dirty="0"/>
          </a:p>
        </p:txBody>
      </p:sp>
      <p:sp>
        <p:nvSpPr>
          <p:cNvPr id="12" name="Text 9"/>
          <p:cNvSpPr/>
          <p:nvPr/>
        </p:nvSpPr>
        <p:spPr>
          <a:xfrm>
            <a:off x="4206240" y="2606040"/>
            <a:ext cx="31089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позитивно оценивают процесс адаптации новых сотрудников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7635240" y="1508760"/>
            <a:ext cx="4069080" cy="1554480"/>
          </a:xfrm>
          <a:prstGeom prst="roundRect">
            <a:avLst>
              <a:gd name="adj" fmla="val 7059"/>
            </a:avLst>
          </a:prstGeom>
          <a:solidFill>
            <a:srgbClr val="1D3D66"/>
          </a:solidFill>
          <a:ln/>
        </p:spPr>
      </p:sp>
      <p:sp>
        <p:nvSpPr>
          <p:cNvPr id="14" name="Text 11"/>
          <p:cNvSpPr/>
          <p:nvPr/>
        </p:nvSpPr>
        <p:spPr>
          <a:xfrm>
            <a:off x="7772400" y="1618488"/>
            <a:ext cx="37947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DE6E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66%</a:t>
            </a:r>
            <a:endParaRPr lang="en-US" sz="3400" dirty="0"/>
          </a:p>
        </p:txBody>
      </p:sp>
      <p:sp>
        <p:nvSpPr>
          <p:cNvPr id="15" name="Text 12"/>
          <p:cNvSpPr/>
          <p:nvPr/>
        </p:nvSpPr>
        <p:spPr>
          <a:xfrm>
            <a:off x="7772400" y="2606040"/>
            <a:ext cx="3794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CBD8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ППС хорошо информированы о комплаенс-каналах и готовы ими воспользоваться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502920" y="3246120"/>
            <a:ext cx="11201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Базовая социальная стабильность в университете сохраняется — это хорошая основа для дальнейшего развития.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502920" y="379476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D3D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отметил коллектив как направления для роста</a:t>
            </a:r>
            <a:endParaRPr lang="en-US" sz="1350" dirty="0"/>
          </a:p>
        </p:txBody>
      </p:sp>
      <p:sp>
        <p:nvSpPr>
          <p:cNvPr id="18" name="Shape 15"/>
          <p:cNvSpPr/>
          <p:nvPr/>
        </p:nvSpPr>
        <p:spPr>
          <a:xfrm>
            <a:off x="502920" y="4206240"/>
            <a:ext cx="5394960" cy="914400"/>
          </a:xfrm>
          <a:prstGeom prst="roundRect">
            <a:avLst>
              <a:gd name="adj" fmla="val 10000"/>
            </a:avLst>
          </a:prstGeom>
          <a:solidFill>
            <a:srgbClr val="F3F5F8"/>
          </a:solidFill>
          <a:ln/>
        </p:spPr>
      </p:sp>
      <p:sp>
        <p:nvSpPr>
          <p:cNvPr id="19" name="Shape 16"/>
          <p:cNvSpPr/>
          <p:nvPr/>
        </p:nvSpPr>
        <p:spPr>
          <a:xfrm>
            <a:off x="502920" y="4206240"/>
            <a:ext cx="82296" cy="914400"/>
          </a:xfrm>
          <a:prstGeom prst="rect">
            <a:avLst/>
          </a:prstGeom>
          <a:solidFill>
            <a:srgbClr val="DE6E35"/>
          </a:solidFill>
          <a:ln/>
        </p:spPr>
      </p:sp>
      <p:sp>
        <p:nvSpPr>
          <p:cNvPr id="20" name="Text 17"/>
          <p:cNvSpPr/>
          <p:nvPr/>
        </p:nvSpPr>
        <p:spPr>
          <a:xfrm>
            <a:off x="731520" y="4279392"/>
            <a:ext cx="50749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Потребность в более понятной и последовательной обратной связи от руководства кафедр по вопросам нагрузки и оценки вклада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6172200" y="4206240"/>
            <a:ext cx="5394960" cy="914400"/>
          </a:xfrm>
          <a:prstGeom prst="roundRect">
            <a:avLst>
              <a:gd name="adj" fmla="val 10000"/>
            </a:avLst>
          </a:prstGeom>
          <a:solidFill>
            <a:srgbClr val="F3F5F8"/>
          </a:solidFill>
          <a:ln/>
        </p:spPr>
      </p:sp>
      <p:sp>
        <p:nvSpPr>
          <p:cNvPr id="22" name="Shape 19"/>
          <p:cNvSpPr/>
          <p:nvPr/>
        </p:nvSpPr>
        <p:spPr>
          <a:xfrm>
            <a:off x="6172200" y="4206240"/>
            <a:ext cx="82296" cy="914400"/>
          </a:xfrm>
          <a:prstGeom prst="rect">
            <a:avLst/>
          </a:prstGeom>
          <a:solidFill>
            <a:srgbClr val="DE6E35"/>
          </a:solidFill>
          <a:ln/>
        </p:spPr>
      </p:sp>
      <p:sp>
        <p:nvSpPr>
          <p:cNvPr id="23" name="Text 20"/>
          <p:cNvSpPr/>
          <p:nvPr/>
        </p:nvSpPr>
        <p:spPr>
          <a:xfrm>
            <a:off x="6400800" y="4279392"/>
            <a:ext cx="50749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Запрос на более прозрачные процедуры при оценивании студентов и на защиту преподавателей от неформального давления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502920" y="5257800"/>
            <a:ext cx="5394960" cy="914400"/>
          </a:xfrm>
          <a:prstGeom prst="roundRect">
            <a:avLst>
              <a:gd name="adj" fmla="val 10000"/>
            </a:avLst>
          </a:prstGeom>
          <a:solidFill>
            <a:srgbClr val="F3F5F8"/>
          </a:solidFill>
          <a:ln/>
        </p:spPr>
      </p:sp>
      <p:sp>
        <p:nvSpPr>
          <p:cNvPr id="25" name="Shape 22"/>
          <p:cNvSpPr/>
          <p:nvPr/>
        </p:nvSpPr>
        <p:spPr>
          <a:xfrm>
            <a:off x="502920" y="5257800"/>
            <a:ext cx="82296" cy="914400"/>
          </a:xfrm>
          <a:prstGeom prst="rect">
            <a:avLst/>
          </a:prstGeom>
          <a:solidFill>
            <a:srgbClr val="DE6E35"/>
          </a:solidFill>
          <a:ln/>
        </p:spPr>
      </p:sp>
      <p:sp>
        <p:nvSpPr>
          <p:cNvPr id="26" name="Text 23"/>
          <p:cNvSpPr/>
          <p:nvPr/>
        </p:nvSpPr>
        <p:spPr>
          <a:xfrm>
            <a:off x="731520" y="5330952"/>
            <a:ext cx="50749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Пожелания к большей открытости закупочных и поощрительных процессов</a:t>
            </a:r>
            <a:endParaRPr lang="en-US" sz="1150" dirty="0"/>
          </a:p>
        </p:txBody>
      </p:sp>
      <p:sp>
        <p:nvSpPr>
          <p:cNvPr id="27" name="Shape 24"/>
          <p:cNvSpPr/>
          <p:nvPr/>
        </p:nvSpPr>
        <p:spPr>
          <a:xfrm>
            <a:off x="6172200" y="5257800"/>
            <a:ext cx="5394960" cy="914400"/>
          </a:xfrm>
          <a:prstGeom prst="roundRect">
            <a:avLst>
              <a:gd name="adj" fmla="val 10000"/>
            </a:avLst>
          </a:prstGeom>
          <a:solidFill>
            <a:srgbClr val="F3F5F8"/>
          </a:solidFill>
          <a:ln/>
        </p:spPr>
      </p:sp>
      <p:sp>
        <p:nvSpPr>
          <p:cNvPr id="28" name="Shape 25"/>
          <p:cNvSpPr/>
          <p:nvPr/>
        </p:nvSpPr>
        <p:spPr>
          <a:xfrm>
            <a:off x="6172200" y="5257800"/>
            <a:ext cx="82296" cy="914400"/>
          </a:xfrm>
          <a:prstGeom prst="rect">
            <a:avLst/>
          </a:prstGeom>
          <a:solidFill>
            <a:srgbClr val="DE6E35"/>
          </a:solidFill>
          <a:ln/>
        </p:spPr>
      </p:sp>
      <p:sp>
        <p:nvSpPr>
          <p:cNvPr id="29" name="Text 26"/>
          <p:cNvSpPr/>
          <p:nvPr/>
        </p:nvSpPr>
        <p:spPr>
          <a:xfrm>
            <a:off x="6400800" y="5330952"/>
            <a:ext cx="50749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Важность гарантий анонимности и защиты для тех, кто сообщает о проблемах</a:t>
            </a:r>
            <a:endParaRPr lang="en-US" sz="1150" dirty="0"/>
          </a:p>
        </p:txBody>
      </p:sp>
      <p:pic>
        <p:nvPicPr>
          <p:cNvPr id="30" name="Image 1" descr="/home/claude/assets/logo_navy_smal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6455664"/>
            <a:ext cx="274320" cy="274320"/>
          </a:xfrm>
          <a:prstGeom prst="rect">
            <a:avLst/>
          </a:prstGeom>
        </p:spPr>
      </p:pic>
      <p:sp>
        <p:nvSpPr>
          <p:cNvPr id="31" name="Text 27"/>
          <p:cNvSpPr/>
          <p:nvPr/>
        </p:nvSpPr>
        <p:spPr>
          <a:xfrm>
            <a:off x="82296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Итоги анкетирования ППС 2026 · Toraighyrov University</a:t>
            </a:r>
            <a:endParaRPr lang="en-US" sz="900" dirty="0"/>
          </a:p>
        </p:txBody>
      </p:sp>
      <p:sp>
        <p:nvSpPr>
          <p:cNvPr id="32" name="Text 28"/>
          <p:cNvSpPr/>
          <p:nvPr/>
        </p:nvSpPr>
        <p:spPr>
          <a:xfrm>
            <a:off x="1161288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234440"/>
          </a:xfrm>
          <a:prstGeom prst="rect">
            <a:avLst/>
          </a:prstGeom>
          <a:solidFill>
            <a:srgbClr val="1D3D66"/>
          </a:solidFill>
          <a:ln/>
        </p:spPr>
      </p:sp>
      <p:pic>
        <p:nvPicPr>
          <p:cNvPr id="5" name="Image 0" descr="/home/claude/assets/logo_white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720" y="256032"/>
            <a:ext cx="457200" cy="4572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02920" y="16459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DE6E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МЕРЫ ПО ИТОГАМ АНКЕТИРОВАНИЯ · 1/2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502920" y="420624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уже делает университет</a:t>
            </a:r>
            <a:endParaRPr lang="en-US" sz="2800" dirty="0"/>
          </a:p>
        </p:txBody>
      </p:sp>
      <p:sp>
        <p:nvSpPr>
          <p:cNvPr id="8" name="Shape 5"/>
          <p:cNvSpPr/>
          <p:nvPr/>
        </p:nvSpPr>
        <p:spPr>
          <a:xfrm>
            <a:off x="502920" y="1554480"/>
            <a:ext cx="5440680" cy="2148840"/>
          </a:xfrm>
          <a:prstGeom prst="roundRect">
            <a:avLst>
              <a:gd name="adj" fmla="val 4255"/>
            </a:avLst>
          </a:prstGeom>
          <a:solidFill>
            <a:srgbClr val="F8F9FB"/>
          </a:solidFill>
          <a:ln w="12700">
            <a:solidFill>
              <a:srgbClr val="E3E7ED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02920" y="1554480"/>
            <a:ext cx="5440680" cy="54864"/>
          </a:xfrm>
          <a:prstGeom prst="rect">
            <a:avLst/>
          </a:prstGeom>
          <a:solidFill>
            <a:srgbClr val="DE6E35"/>
          </a:solidFill>
          <a:ln/>
        </p:spPr>
      </p:sp>
      <p:sp>
        <p:nvSpPr>
          <p:cNvPr id="10" name="Text 7"/>
          <p:cNvSpPr/>
          <p:nvPr/>
        </p:nvSpPr>
        <p:spPr>
          <a:xfrm>
            <a:off x="731520" y="1737360"/>
            <a:ext cx="4983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D3D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Технический аудит процессов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731520" y="2212848"/>
            <a:ext cx="4983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Периодический анализ логов изменения ведомостей и приёма публикаций для дополнительного контроля корректности процедур.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731520" y="3246120"/>
            <a:ext cx="4983480" cy="0"/>
          </a:xfrm>
          <a:prstGeom prst="line">
            <a:avLst/>
          </a:prstGeom>
          <a:noFill/>
          <a:ln w="12700">
            <a:solidFill>
              <a:srgbClr val="E3E7ED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31520" y="3319272"/>
            <a:ext cx="4983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E6E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период сессии · Департамент цифрового развития и ИИ, Комплаенс-служба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6263640" y="1554480"/>
            <a:ext cx="5440680" cy="2148840"/>
          </a:xfrm>
          <a:prstGeom prst="roundRect">
            <a:avLst>
              <a:gd name="adj" fmla="val 4255"/>
            </a:avLst>
          </a:prstGeom>
          <a:solidFill>
            <a:srgbClr val="F8F9FB"/>
          </a:solidFill>
          <a:ln w="12700">
            <a:solidFill>
              <a:srgbClr val="E3E7ED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6263640" y="1554480"/>
            <a:ext cx="5440680" cy="54864"/>
          </a:xfrm>
          <a:prstGeom prst="rect">
            <a:avLst/>
          </a:prstGeom>
          <a:solidFill>
            <a:srgbClr val="DE6E35"/>
          </a:solidFill>
          <a:ln/>
        </p:spPr>
      </p:sp>
      <p:sp>
        <p:nvSpPr>
          <p:cNvPr id="16" name="Text 13"/>
          <p:cNvSpPr/>
          <p:nvPr/>
        </p:nvSpPr>
        <p:spPr>
          <a:xfrm>
            <a:off x="6492240" y="1737360"/>
            <a:ext cx="4983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D3D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Пересмотр прав доступа</a:t>
            </a:r>
            <a:endParaRPr lang="en-US" sz="1450" dirty="0"/>
          </a:p>
        </p:txBody>
      </p:sp>
      <p:sp>
        <p:nvSpPr>
          <p:cNvPr id="17" name="Text 14"/>
          <p:cNvSpPr/>
          <p:nvPr/>
        </p:nvSpPr>
        <p:spPr>
          <a:xfrm>
            <a:off x="6492240" y="2212848"/>
            <a:ext cx="4983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Аудит и уточнение прав </a:t>
            </a:r>
            <a:r>
              <a:rPr lang="en-US" sz="1150" dirty="0" err="1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доступа</a:t>
            </a:r>
            <a:r>
              <a:rPr lang="en-US" sz="11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kk-KZ" sz="1150" dirty="0" smtClean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 портале </a:t>
            </a:r>
            <a:r>
              <a:rPr lang="en-US" sz="1150" dirty="0" err="1" smtClean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</a:t>
            </a:r>
            <a:r>
              <a:rPr lang="en-US" sz="1150" dirty="0" smtClean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уровне деканатов, кафедр и офиса регистратора.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6492240" y="3246120"/>
            <a:ext cx="4983480" cy="0"/>
          </a:xfrm>
          <a:prstGeom prst="line">
            <a:avLst/>
          </a:prstGeom>
          <a:noFill/>
          <a:ln w="12700">
            <a:solidFill>
              <a:srgbClr val="E3E7E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492240" y="3319272"/>
            <a:ext cx="4983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E6E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Сентябрь 2026 · Правление, Департамент цифрового развития и ИИ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502920" y="4023360"/>
            <a:ext cx="5440680" cy="2148840"/>
          </a:xfrm>
          <a:prstGeom prst="roundRect">
            <a:avLst>
              <a:gd name="adj" fmla="val 4255"/>
            </a:avLst>
          </a:prstGeom>
          <a:solidFill>
            <a:srgbClr val="F8F9FB"/>
          </a:solidFill>
          <a:ln w="12700">
            <a:solidFill>
              <a:srgbClr val="E3E7ED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502920" y="4023360"/>
            <a:ext cx="5440680" cy="54864"/>
          </a:xfrm>
          <a:prstGeom prst="rect">
            <a:avLst/>
          </a:prstGeom>
          <a:solidFill>
            <a:srgbClr val="DE6E35"/>
          </a:solidFill>
          <a:ln/>
        </p:spPr>
      </p:sp>
      <p:sp>
        <p:nvSpPr>
          <p:cNvPr id="22" name="Text 19"/>
          <p:cNvSpPr/>
          <p:nvPr/>
        </p:nvSpPr>
        <p:spPr>
          <a:xfrm>
            <a:off x="731520" y="4206240"/>
            <a:ext cx="4983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D3D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Горячая линия по закупкам</a:t>
            </a:r>
            <a:endParaRPr lang="en-US" sz="1450" dirty="0"/>
          </a:p>
        </p:txBody>
      </p:sp>
      <p:sp>
        <p:nvSpPr>
          <p:cNvPr id="23" name="Text 20"/>
          <p:cNvSpPr/>
          <p:nvPr/>
        </p:nvSpPr>
        <p:spPr>
          <a:xfrm>
            <a:off x="731520" y="4681728"/>
            <a:ext cx="4983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Возможность анонимно сообщить о некачественном результате закупки в Службу внутреннего аудита; рассмотрение — до 30 дней.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731520" y="5715000"/>
            <a:ext cx="4983480" cy="0"/>
          </a:xfrm>
          <a:prstGeom prst="line">
            <a:avLst/>
          </a:prstGeom>
          <a:noFill/>
          <a:ln w="12700">
            <a:solidFill>
              <a:srgbClr val="E3E7ED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31520" y="5788152"/>
            <a:ext cx="4983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E6E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 1 октября 2026 · Служба внутреннего аудита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6263640" y="4023360"/>
            <a:ext cx="5440680" cy="2148840"/>
          </a:xfrm>
          <a:prstGeom prst="roundRect">
            <a:avLst>
              <a:gd name="adj" fmla="val 4255"/>
            </a:avLst>
          </a:prstGeom>
          <a:solidFill>
            <a:srgbClr val="F8F9FB"/>
          </a:solidFill>
          <a:ln w="12700">
            <a:solidFill>
              <a:srgbClr val="E3E7ED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6263640" y="4023360"/>
            <a:ext cx="5440680" cy="54864"/>
          </a:xfrm>
          <a:prstGeom prst="rect">
            <a:avLst/>
          </a:prstGeom>
          <a:solidFill>
            <a:srgbClr val="DE6E35"/>
          </a:solidFill>
          <a:ln/>
        </p:spPr>
      </p:sp>
      <p:sp>
        <p:nvSpPr>
          <p:cNvPr id="28" name="Text 25"/>
          <p:cNvSpPr/>
          <p:nvPr/>
        </p:nvSpPr>
        <p:spPr>
          <a:xfrm>
            <a:off x="6492240" y="4206240"/>
            <a:ext cx="4983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D3D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«Разбор без последствий»</a:t>
            </a:r>
            <a:endParaRPr lang="en-US" sz="1450" dirty="0"/>
          </a:p>
        </p:txBody>
      </p:sp>
      <p:sp>
        <p:nvSpPr>
          <p:cNvPr id="29" name="Text 26"/>
          <p:cNvSpPr/>
          <p:nvPr/>
        </p:nvSpPr>
        <p:spPr>
          <a:xfrm>
            <a:off x="6492240" y="4681728"/>
            <a:ext cx="4983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Ежеквартальные встречи на кафедрах для спокойного разбора рабочих ситуаций без протокола и поиска виновных — фокус на анализе.</a:t>
            </a:r>
            <a:endParaRPr lang="en-US" sz="1150" dirty="0"/>
          </a:p>
        </p:txBody>
      </p:sp>
      <p:sp>
        <p:nvSpPr>
          <p:cNvPr id="30" name="Shape 27"/>
          <p:cNvSpPr/>
          <p:nvPr/>
        </p:nvSpPr>
        <p:spPr>
          <a:xfrm>
            <a:off x="6492240" y="5715000"/>
            <a:ext cx="4983480" cy="0"/>
          </a:xfrm>
          <a:prstGeom prst="line">
            <a:avLst/>
          </a:prstGeom>
          <a:noFill/>
          <a:ln w="12700">
            <a:solidFill>
              <a:srgbClr val="E3E7ED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6492240" y="5788152"/>
            <a:ext cx="4983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E6E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раза в семестр · Деканы, заведующие кафедрами</a:t>
            </a:r>
            <a:endParaRPr lang="en-US" sz="1050" dirty="0"/>
          </a:p>
        </p:txBody>
      </p:sp>
      <p:pic>
        <p:nvPicPr>
          <p:cNvPr id="32" name="Image 1" descr="/home/claude/assets/logo_navy_smal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6455664"/>
            <a:ext cx="274320" cy="274320"/>
          </a:xfrm>
          <a:prstGeom prst="rect">
            <a:avLst/>
          </a:prstGeom>
        </p:spPr>
      </p:pic>
      <p:sp>
        <p:nvSpPr>
          <p:cNvPr id="33" name="Text 29"/>
          <p:cNvSpPr/>
          <p:nvPr/>
        </p:nvSpPr>
        <p:spPr>
          <a:xfrm>
            <a:off x="82296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Итоги анкетирования ППС 2026 · Toraighyrov University</a:t>
            </a:r>
            <a:endParaRPr lang="en-US" sz="900" dirty="0"/>
          </a:p>
        </p:txBody>
      </p:sp>
      <p:sp>
        <p:nvSpPr>
          <p:cNvPr id="34" name="Text 30"/>
          <p:cNvSpPr/>
          <p:nvPr/>
        </p:nvSpPr>
        <p:spPr>
          <a:xfrm>
            <a:off x="1161288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234440"/>
          </a:xfrm>
          <a:prstGeom prst="rect">
            <a:avLst/>
          </a:prstGeom>
          <a:solidFill>
            <a:srgbClr val="1D3D66"/>
          </a:solidFill>
          <a:ln/>
        </p:spPr>
      </p:sp>
      <p:pic>
        <p:nvPicPr>
          <p:cNvPr id="5" name="Image 0" descr="/home/claude/assets/logo_white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720" y="256032"/>
            <a:ext cx="457200" cy="4572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02920" y="16459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DE6E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МЕРЫ ПО ИТОГАМ АНКЕТИРОВАНИЯ · 2/2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502920" y="420624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уже делает университет</a:t>
            </a:r>
            <a:endParaRPr lang="en-US" sz="2800" dirty="0"/>
          </a:p>
        </p:txBody>
      </p:sp>
      <p:sp>
        <p:nvSpPr>
          <p:cNvPr id="8" name="Shape 5"/>
          <p:cNvSpPr/>
          <p:nvPr/>
        </p:nvSpPr>
        <p:spPr>
          <a:xfrm>
            <a:off x="502920" y="1554480"/>
            <a:ext cx="5440680" cy="2148840"/>
          </a:xfrm>
          <a:prstGeom prst="roundRect">
            <a:avLst>
              <a:gd name="adj" fmla="val 4255"/>
            </a:avLst>
          </a:prstGeom>
          <a:solidFill>
            <a:srgbClr val="F8F9FB"/>
          </a:solidFill>
          <a:ln w="12700">
            <a:solidFill>
              <a:srgbClr val="E3E7ED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02920" y="1554480"/>
            <a:ext cx="5440680" cy="54864"/>
          </a:xfrm>
          <a:prstGeom prst="rect">
            <a:avLst/>
          </a:prstGeom>
          <a:solidFill>
            <a:srgbClr val="DE6E35"/>
          </a:solidFill>
          <a:ln/>
        </p:spPr>
      </p:sp>
      <p:sp>
        <p:nvSpPr>
          <p:cNvPr id="10" name="Text 7"/>
          <p:cNvSpPr/>
          <p:nvPr/>
        </p:nvSpPr>
        <p:spPr>
          <a:xfrm>
            <a:off x="731520" y="1737360"/>
            <a:ext cx="4983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D3D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Пульс-опрос дважды в год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731520" y="2212848"/>
            <a:ext cx="4983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Короткий опрос из 3 вопросов о готовности сообщать о проблемах и ощущении признания вклада; результаты публикуются по кафедрам, без имён.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731520" y="3246120"/>
            <a:ext cx="4983480" cy="0"/>
          </a:xfrm>
          <a:prstGeom prst="line">
            <a:avLst/>
          </a:prstGeom>
          <a:noFill/>
          <a:ln w="12700">
            <a:solidFill>
              <a:srgbClr val="E3E7ED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31520" y="3319272"/>
            <a:ext cx="4983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E6E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Дек.–янв. и май–июнь 2027 · Уполномоченный по этике, Комплаенс-служба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6263640" y="1554480"/>
            <a:ext cx="5440680" cy="2148840"/>
          </a:xfrm>
          <a:prstGeom prst="roundRect">
            <a:avLst>
              <a:gd name="adj" fmla="val 4255"/>
            </a:avLst>
          </a:prstGeom>
          <a:solidFill>
            <a:srgbClr val="F8F9FB"/>
          </a:solidFill>
          <a:ln w="12700">
            <a:solidFill>
              <a:srgbClr val="E3E7ED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6263640" y="1554480"/>
            <a:ext cx="5440680" cy="54864"/>
          </a:xfrm>
          <a:prstGeom prst="rect">
            <a:avLst/>
          </a:prstGeom>
          <a:solidFill>
            <a:srgbClr val="DE6E35"/>
          </a:solidFill>
          <a:ln/>
        </p:spPr>
      </p:sp>
      <p:sp>
        <p:nvSpPr>
          <p:cNvPr id="16" name="Text 13"/>
          <p:cNvSpPr/>
          <p:nvPr/>
        </p:nvSpPr>
        <p:spPr>
          <a:xfrm>
            <a:off x="6492240" y="1737360"/>
            <a:ext cx="4983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D3D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Обучение руководителей</a:t>
            </a:r>
            <a:endParaRPr lang="en-US" sz="1450" dirty="0"/>
          </a:p>
        </p:txBody>
      </p:sp>
      <p:sp>
        <p:nvSpPr>
          <p:cNvPr id="17" name="Text 14"/>
          <p:cNvSpPr/>
          <p:nvPr/>
        </p:nvSpPr>
        <p:spPr>
          <a:xfrm>
            <a:off x="6492240" y="2212848"/>
            <a:ext cx="4983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Обязательный модуль для проректоров, деканов и заведующих кафедрами о конструктивной реакции на обратную связь и критику.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6492240" y="3246120"/>
            <a:ext cx="4983480" cy="0"/>
          </a:xfrm>
          <a:prstGeom prst="line">
            <a:avLst/>
          </a:prstGeom>
          <a:noFill/>
          <a:ln w="12700">
            <a:solidFill>
              <a:srgbClr val="E3E7E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492240" y="3319272"/>
            <a:ext cx="4983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E6E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Зимняя школа 2027 · кафедра «Личностное развитие и образование»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502920" y="4023360"/>
            <a:ext cx="5440680" cy="2148840"/>
          </a:xfrm>
          <a:prstGeom prst="roundRect">
            <a:avLst>
              <a:gd name="adj" fmla="val 4255"/>
            </a:avLst>
          </a:prstGeom>
          <a:solidFill>
            <a:srgbClr val="F8F9FB"/>
          </a:solidFill>
          <a:ln w="12700">
            <a:solidFill>
              <a:srgbClr val="E3E7ED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502920" y="4023360"/>
            <a:ext cx="5440680" cy="54864"/>
          </a:xfrm>
          <a:prstGeom prst="rect">
            <a:avLst/>
          </a:prstGeom>
          <a:solidFill>
            <a:srgbClr val="DE6E35"/>
          </a:solidFill>
          <a:ln/>
        </p:spPr>
      </p:sp>
      <p:sp>
        <p:nvSpPr>
          <p:cNvPr id="22" name="Text 19"/>
          <p:cNvSpPr/>
          <p:nvPr/>
        </p:nvSpPr>
        <p:spPr>
          <a:xfrm>
            <a:off x="731520" y="4206240"/>
            <a:ext cx="4983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D3D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Серия просветительских вебинаров</a:t>
            </a:r>
            <a:endParaRPr lang="en-US" sz="1450" dirty="0"/>
          </a:p>
        </p:txBody>
      </p:sp>
      <p:sp>
        <p:nvSpPr>
          <p:cNvPr id="23" name="Text 20"/>
          <p:cNvSpPr/>
          <p:nvPr/>
        </p:nvSpPr>
        <p:spPr>
          <a:xfrm>
            <a:off x="731520" y="4681728"/>
            <a:ext cx="4983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«Твои права в ToU», «Академическая честность», «Кодекс корпоративной этики» — для ППС и студентов, с разъяснением механизмов обращения.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731520" y="5715000"/>
            <a:ext cx="4983480" cy="0"/>
          </a:xfrm>
          <a:prstGeom prst="line">
            <a:avLst/>
          </a:prstGeom>
          <a:noFill/>
          <a:ln w="12700">
            <a:solidFill>
              <a:srgbClr val="E3E7ED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31520" y="5788152"/>
            <a:ext cx="4983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E6E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течение 2027 года · Комплаенс-служба, Департамент академической деятельности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6263640" y="4023360"/>
            <a:ext cx="5440680" cy="2148840"/>
          </a:xfrm>
          <a:prstGeom prst="roundRect">
            <a:avLst>
              <a:gd name="adj" fmla="val 4255"/>
            </a:avLst>
          </a:prstGeom>
          <a:solidFill>
            <a:srgbClr val="F8F9FB"/>
          </a:solidFill>
          <a:ln w="12700">
            <a:solidFill>
              <a:srgbClr val="E3E7ED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6263640" y="4023360"/>
            <a:ext cx="5440680" cy="54864"/>
          </a:xfrm>
          <a:prstGeom prst="rect">
            <a:avLst/>
          </a:prstGeom>
          <a:solidFill>
            <a:srgbClr val="DE6E35"/>
          </a:solidFill>
          <a:ln/>
        </p:spPr>
      </p:sp>
      <p:sp>
        <p:nvSpPr>
          <p:cNvPr id="28" name="Text 25"/>
          <p:cNvSpPr/>
          <p:nvPr/>
        </p:nvSpPr>
        <p:spPr>
          <a:xfrm>
            <a:off x="6492240" y="4206240"/>
            <a:ext cx="4983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D3D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Ежегодный отчёт</a:t>
            </a:r>
            <a:endParaRPr lang="en-US" sz="1450" dirty="0"/>
          </a:p>
        </p:txBody>
      </p:sp>
      <p:sp>
        <p:nvSpPr>
          <p:cNvPr id="29" name="Text 26"/>
          <p:cNvSpPr/>
          <p:nvPr/>
        </p:nvSpPr>
        <p:spPr>
          <a:xfrm>
            <a:off x="6492240" y="4681728"/>
            <a:ext cx="4983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Публикация обобщённых результатов рассмотрения обращений, чтобы коллектив видел, что обратная связь приводит к реальным изменениям.</a:t>
            </a:r>
            <a:endParaRPr lang="en-US" sz="1150" dirty="0"/>
          </a:p>
        </p:txBody>
      </p:sp>
      <p:sp>
        <p:nvSpPr>
          <p:cNvPr id="30" name="Shape 27"/>
          <p:cNvSpPr/>
          <p:nvPr/>
        </p:nvSpPr>
        <p:spPr>
          <a:xfrm>
            <a:off x="6492240" y="5715000"/>
            <a:ext cx="4983480" cy="0"/>
          </a:xfrm>
          <a:prstGeom prst="line">
            <a:avLst/>
          </a:prstGeom>
          <a:noFill/>
          <a:ln w="12700">
            <a:solidFill>
              <a:srgbClr val="E3E7ED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6492240" y="5788152"/>
            <a:ext cx="4983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E6E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Ежегодно, впервые — декабрь 2026 · Комплаенс-служба</a:t>
            </a:r>
            <a:endParaRPr lang="en-US" sz="1050" dirty="0"/>
          </a:p>
        </p:txBody>
      </p:sp>
      <p:pic>
        <p:nvPicPr>
          <p:cNvPr id="32" name="Image 1" descr="/home/claude/assets/logo_navy_smal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6455664"/>
            <a:ext cx="274320" cy="274320"/>
          </a:xfrm>
          <a:prstGeom prst="rect">
            <a:avLst/>
          </a:prstGeom>
        </p:spPr>
      </p:pic>
      <p:sp>
        <p:nvSpPr>
          <p:cNvPr id="33" name="Text 29"/>
          <p:cNvSpPr/>
          <p:nvPr/>
        </p:nvSpPr>
        <p:spPr>
          <a:xfrm>
            <a:off x="82296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Итоги анкетирования ППС 2026 · Toraighyrov University</a:t>
            </a:r>
            <a:endParaRPr lang="en-US" sz="900" dirty="0"/>
          </a:p>
        </p:txBody>
      </p:sp>
      <p:sp>
        <p:nvSpPr>
          <p:cNvPr id="34" name="Text 30"/>
          <p:cNvSpPr/>
          <p:nvPr/>
        </p:nvSpPr>
        <p:spPr>
          <a:xfrm>
            <a:off x="1161288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234440"/>
          </a:xfrm>
          <a:prstGeom prst="rect">
            <a:avLst/>
          </a:prstGeom>
          <a:solidFill>
            <a:srgbClr val="1D3D66"/>
          </a:solidFill>
          <a:ln/>
        </p:spPr>
      </p:sp>
      <p:pic>
        <p:nvPicPr>
          <p:cNvPr id="5" name="Image 0" descr="/home/claude/assets/logo_white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720" y="256032"/>
            <a:ext cx="457200" cy="4572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02920" y="292608"/>
            <a:ext cx="9601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Доверие и обратная связь</a:t>
            </a:r>
            <a:endParaRPr lang="en-US" sz="2800" dirty="0"/>
          </a:p>
        </p:txBody>
      </p:sp>
      <p:sp>
        <p:nvSpPr>
          <p:cNvPr id="7" name="Shape 4"/>
          <p:cNvSpPr/>
          <p:nvPr/>
        </p:nvSpPr>
        <p:spPr>
          <a:xfrm>
            <a:off x="502920" y="1554480"/>
            <a:ext cx="3566160" cy="4343400"/>
          </a:xfrm>
          <a:prstGeom prst="roundRect">
            <a:avLst>
              <a:gd name="adj" fmla="val 3077"/>
            </a:avLst>
          </a:prstGeom>
          <a:solidFill>
            <a:srgbClr val="1D3D66"/>
          </a:solidFill>
          <a:ln/>
        </p:spPr>
      </p:sp>
      <p:sp>
        <p:nvSpPr>
          <p:cNvPr id="8" name="Text 5"/>
          <p:cNvSpPr/>
          <p:nvPr/>
        </p:nvSpPr>
        <p:spPr>
          <a:xfrm>
            <a:off x="777240" y="1965960"/>
            <a:ext cx="30175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DE6E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66%</a:t>
            </a:r>
            <a:endParaRPr lang="en-US" sz="4800" dirty="0"/>
          </a:p>
        </p:txBody>
      </p:sp>
      <p:sp>
        <p:nvSpPr>
          <p:cNvPr id="9" name="Text 6"/>
          <p:cNvSpPr/>
          <p:nvPr/>
        </p:nvSpPr>
        <p:spPr>
          <a:xfrm>
            <a:off x="777240" y="278892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ППС (406 человек)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777240" y="3200400"/>
            <a:ext cx="30175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CBD8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хорошо информированы о комплаенс-каналах и готовы ими воспользоваться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777240" y="4251960"/>
            <a:ext cx="3017520" cy="0"/>
          </a:xfrm>
          <a:prstGeom prst="line">
            <a:avLst/>
          </a:prstGeom>
          <a:noFill/>
          <a:ln w="12700">
            <a:solidFill>
              <a:srgbClr val="3E5A82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77240" y="4434840"/>
            <a:ext cx="30175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CBD8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Чтобы этот показатель рос, в 2027 году запланированы дополнительные разъяснительные мероприятия и регулярная публикация обобщённых итогов рассмотрения обращений.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4434840" y="1600200"/>
            <a:ext cx="7223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D3D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сообщить о проблеме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4434840" y="2057400"/>
            <a:ext cx="72237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Любой сотрудник может анонимно обратиться в Комплаенс-службу по вопросам, поднятым в этом анкетировании — будь то вопросы объективности оценивания, взаимодействия с руководством, прозрачности закупок или иные темы.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4434840" y="3246120"/>
            <a:ext cx="7223760" cy="914400"/>
          </a:xfrm>
          <a:prstGeom prst="roundRect">
            <a:avLst>
              <a:gd name="adj" fmla="val 10000"/>
            </a:avLst>
          </a:prstGeom>
          <a:solidFill>
            <a:srgbClr val="F3F5F8"/>
          </a:solidFill>
          <a:ln/>
        </p:spPr>
      </p:sp>
      <p:sp>
        <p:nvSpPr>
          <p:cNvPr id="16" name="Shape 13"/>
          <p:cNvSpPr/>
          <p:nvPr/>
        </p:nvSpPr>
        <p:spPr>
          <a:xfrm>
            <a:off x="4434840" y="3246120"/>
            <a:ext cx="82296" cy="914400"/>
          </a:xfrm>
          <a:prstGeom prst="rect">
            <a:avLst/>
          </a:prstGeom>
          <a:solidFill>
            <a:srgbClr val="DE6E35"/>
          </a:solidFill>
          <a:ln/>
        </p:spPr>
      </p:sp>
      <p:sp>
        <p:nvSpPr>
          <p:cNvPr id="17" name="Text 14"/>
          <p:cNvSpPr/>
          <p:nvPr/>
        </p:nvSpPr>
        <p:spPr>
          <a:xfrm>
            <a:off x="4663440" y="3337560"/>
            <a:ext cx="67665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D3D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Обращения рассматриваются конфиденциально. Сам факт обращения не может быть основанием для давления на заявителя.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4434840" y="4434840"/>
            <a:ext cx="7223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D3D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Следующий цикл анкетирования</a:t>
            </a:r>
            <a:endParaRPr lang="en-US" sz="1350" dirty="0"/>
          </a:p>
        </p:txBody>
      </p:sp>
      <p:sp>
        <p:nvSpPr>
          <p:cNvPr id="19" name="Text 16"/>
          <p:cNvSpPr/>
          <p:nvPr/>
        </p:nvSpPr>
        <p:spPr>
          <a:xfrm>
            <a:off x="4434840" y="4800600"/>
            <a:ext cx="72237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Результаты 2027 года покажут, как меняется динамика по ключевым направлениям — с учётом мер, представленных на предыдущих слайдах.</a:t>
            </a:r>
            <a:endParaRPr lang="en-US" sz="1250" dirty="0"/>
          </a:p>
        </p:txBody>
      </p:sp>
      <p:pic>
        <p:nvPicPr>
          <p:cNvPr id="20" name="Image 1" descr="/home/claude/assets/logo_navy_smal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6455664"/>
            <a:ext cx="274320" cy="274320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82296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Итоги анкетирования ППС 2026 · Toraighyrov University</a:t>
            </a:r>
            <a:endParaRPr lang="en-US" sz="900" dirty="0"/>
          </a:p>
        </p:txBody>
      </p:sp>
      <p:sp>
        <p:nvSpPr>
          <p:cNvPr id="22" name="Text 18"/>
          <p:cNvSpPr/>
          <p:nvPr/>
        </p:nvSpPr>
        <p:spPr>
          <a:xfrm>
            <a:off x="11612880" y="647395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6035040" y="-2011680"/>
            <a:ext cx="8412480" cy="8412480"/>
          </a:xfrm>
          <a:prstGeom prst="rect">
            <a:avLst/>
          </a:prstGeom>
          <a:solidFill>
            <a:srgbClr val="DE6E35"/>
          </a:solidFill>
          <a:ln/>
        </p:spPr>
      </p:sp>
      <p:sp>
        <p:nvSpPr>
          <p:cNvPr id="3" name="Shape 1"/>
          <p:cNvSpPr/>
          <p:nvPr/>
        </p:nvSpPr>
        <p:spPr>
          <a:xfrm rot="2700000">
            <a:off x="6355080" y="-2011680"/>
            <a:ext cx="8412480" cy="8412480"/>
          </a:xfrm>
          <a:prstGeom prst="rect">
            <a:avLst/>
          </a:prstGeom>
          <a:solidFill>
            <a:srgbClr val="1D3D66"/>
          </a:solidFill>
          <a:ln/>
        </p:spPr>
      </p:sp>
      <p:pic>
        <p:nvPicPr>
          <p:cNvPr id="4" name="Image 0" descr="/home/claude/assets/logo_white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720" y="320040"/>
            <a:ext cx="502920" cy="502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85800" y="2697480"/>
            <a:ext cx="64008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30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Спасибо всем, кто</a:t>
            </a:r>
            <a:endParaRPr lang="en-US" sz="30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3000" b="1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принял участие в опросе!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731520" y="4160520"/>
            <a:ext cx="5760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Ваше мнение помогает университету становиться более прозрачным, справедливым и комфортным местом работы.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731520" y="5166360"/>
            <a:ext cx="2011680" cy="0"/>
          </a:xfrm>
          <a:prstGeom prst="line">
            <a:avLst/>
          </a:prstGeom>
          <a:noFill/>
          <a:ln w="25400">
            <a:solidFill>
              <a:srgbClr val="DE6E35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31520" y="53492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Уполномоченный по этике · Toraighyrov University · 2026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689</Words>
  <Application>Microsoft Office PowerPoint</Application>
  <PresentationFormat>Широкоэкранный</PresentationFormat>
  <Paragraphs>96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Ахметова Гаухар Галымовна</cp:lastModifiedBy>
  <cp:revision>2</cp:revision>
  <dcterms:created xsi:type="dcterms:W3CDTF">2026-08-11T11:38:18Z</dcterms:created>
  <dcterms:modified xsi:type="dcterms:W3CDTF">2026-08-12T10:03:17Z</dcterms:modified>
</cp:coreProperties>
</file>