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0" r:id="rId3"/>
    <p:sldId id="291" r:id="rId4"/>
    <p:sldId id="310" r:id="rId5"/>
    <p:sldId id="289" r:id="rId6"/>
    <p:sldId id="259" r:id="rId7"/>
    <p:sldId id="311" r:id="rId8"/>
    <p:sldId id="288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963C0-C164-4C49-BB8B-67E8F49FDA0E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121C0-A7D5-4E5D-BA4B-E20E56447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8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00EAA-22E6-43FB-9176-28249285AA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E24C8-B5F4-45E6-8326-26D1F8E99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5C9104-B154-4A71-9992-413E4A5A3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46D467-8B4E-4038-80B0-47F28582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2E9C7B-D431-4C0A-8F55-B5735162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1D70EA-53C5-4D61-844C-379ED6DE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71441-75E5-4E36-85AB-C1BE4190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1BB277-EE60-47FB-B98E-4F3983315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06F2A-052E-44C4-958C-F753BD3A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B7C426-DFFD-43F7-954C-0DEBFD93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B12FCD-9D55-40C8-869B-8246CE8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0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69AA6C-62E4-4280-A16A-5D4D98064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040E13-F8B2-4A73-81A4-77BE5AD66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0787B1-C6F2-4DA9-BC61-211E3CF5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A1F524-D9F3-4373-9744-8A3013DB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608EE-9243-425D-870E-FB6D5CAA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255F0-3513-4620-B957-29DDB47C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3C4526-DD6F-4217-A3F4-254B6F17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C69329-7961-4FA7-80A1-E7361820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2D228B-1B77-4BEF-9088-11316D18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D77E20-1D68-4C0E-BF2F-D299E702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580A1-F183-47AB-9148-523BC62C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C694E5-9867-4899-A200-0FFDDFA32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0E8C4C-6FED-4FAE-8FAB-C0315194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B4BADD-080B-4206-9632-B45414A2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33B47A-9475-4200-AA34-A0452C3D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8C3E5-9AF6-4F0E-B2FF-9C635A2A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5E38A-3BAF-45B5-89A6-BCDAFA32E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6E5536-FA91-4DF7-80A9-B88BCE5F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93433B-D01A-49C2-AE67-B4A14C8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A2E86E-025D-4063-811B-A27B7847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03ACAD-2544-46C2-BEC1-496E598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80C19-6117-4A49-B393-4CDC7419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A788F4-8216-4793-8521-D68C6E704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F5683B-FF01-45EF-8DFD-C2D5149F6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A779DC7-1A94-4FA5-8959-30FB24423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27C6E9-5BF1-437B-AD90-D2B2529FE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4A6D0D8-AA6E-468C-9E16-0C36AD2F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6DAA45-F89D-4C02-AF97-0FFA4CB9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6BF2BF-1298-44DF-99BA-A5042C2C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5EC04-BFB0-4FDF-817D-DAA0BFC8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84F29EF-7AC7-44B6-A8D7-CD4FE62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41330D-ED06-4A8B-A022-D62FA821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CA8FD3-8A84-41C6-B643-A2C2B527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B85F274-FF48-4ADD-8C2B-F8BD07E8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DEFD43F-46C6-4BDC-B91E-CACC85AC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CB2628-F668-4FA3-8211-55060872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0AC2B-4172-40EC-B0B6-39BA9537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07F968-9620-49B3-B07B-D2EEF698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D4BF3E-08D6-48A9-9F8B-8536AB01A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DAAC6D-918D-49C8-AEE9-0F8BA03B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BD8A24-E116-47F6-8ADD-C61419EB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134497-64E9-49EE-9630-0D0FCE2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E1B83-64B2-4FC0-8CDA-2B7466CB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06A465-7F10-4233-AB9C-8B7637889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315D24-0D2F-4388-BA24-CBD74701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040048-B83E-4C29-A2C8-953051F8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BE066A-B63B-49D9-A242-52855EE4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315370-37C5-426D-A335-5987E449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2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BEB14-F349-4CA7-BDB9-CD54E168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23E020-5ED6-4AD8-9C3B-1055AE5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23F808-AA2A-49CD-87D8-F3DA7E501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C5FF-0FF9-48E6-97AA-2A33B40EDDC0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B739B6-22E6-4BC6-AC7C-9A3C6739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AD7DE-A422-4F6B-A61B-383449528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53AD-B70E-4726-B4A1-8829F28E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writing on white notebook">
            <a:extLst>
              <a:ext uri="{FF2B5EF4-FFF2-40B4-BE49-F238E27FC236}">
                <a16:creationId xmlns:a16="http://schemas.microsoft.com/office/drawing/2014/main" xmlns="" id="{E164409A-861C-41F9-8E20-0E7D6A47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CF49E3-D03D-4CAE-ABC5-70D0A401B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D876FEA1-D1F9-4032-A915-A8FA4FB8CA61}"/>
              </a:ext>
            </a:extLst>
          </p:cNvPr>
          <p:cNvSpPr/>
          <p:nvPr/>
        </p:nvSpPr>
        <p:spPr>
          <a:xfrm>
            <a:off x="0" y="1357119"/>
            <a:ext cx="8458335" cy="4380656"/>
          </a:xfrm>
          <a:custGeom>
            <a:avLst/>
            <a:gdLst>
              <a:gd name="connsiteX0" fmla="*/ 0 w 8458335"/>
              <a:gd name="connsiteY0" fmla="*/ 0 h 5630780"/>
              <a:gd name="connsiteX1" fmla="*/ 5642945 w 8458335"/>
              <a:gd name="connsiteY1" fmla="*/ 0 h 5630780"/>
              <a:gd name="connsiteX2" fmla="*/ 8458335 w 8458335"/>
              <a:gd name="connsiteY2" fmla="*/ 2815390 h 5630780"/>
              <a:gd name="connsiteX3" fmla="*/ 8458334 w 8458335"/>
              <a:gd name="connsiteY3" fmla="*/ 2815390 h 5630780"/>
              <a:gd name="connsiteX4" fmla="*/ 5642944 w 8458335"/>
              <a:gd name="connsiteY4" fmla="*/ 5630780 h 5630780"/>
              <a:gd name="connsiteX5" fmla="*/ 0 w 8458335"/>
              <a:gd name="connsiteY5" fmla="*/ 5630779 h 56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335" h="5630780">
                <a:moveTo>
                  <a:pt x="0" y="0"/>
                </a:moveTo>
                <a:lnTo>
                  <a:pt x="5642945" y="0"/>
                </a:lnTo>
                <a:cubicBezTo>
                  <a:pt x="7197842" y="0"/>
                  <a:pt x="8458335" y="1260493"/>
                  <a:pt x="8458335" y="2815390"/>
                </a:cubicBezTo>
                <a:lnTo>
                  <a:pt x="8458334" y="2815390"/>
                </a:lnTo>
                <a:cubicBezTo>
                  <a:pt x="8458334" y="4370287"/>
                  <a:pt x="7197841" y="5630780"/>
                  <a:pt x="5642944" y="5630780"/>
                </a:cubicBezTo>
                <a:lnTo>
                  <a:pt x="0" y="5630779"/>
                </a:lnTo>
                <a:close/>
              </a:path>
            </a:pathLst>
          </a:cu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D52B9C5-D5DD-463D-9B5A-9EABD8838165}"/>
              </a:ext>
            </a:extLst>
          </p:cNvPr>
          <p:cNvSpPr/>
          <p:nvPr/>
        </p:nvSpPr>
        <p:spPr>
          <a:xfrm>
            <a:off x="10068076" y="368300"/>
            <a:ext cx="442762" cy="442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EE72C5C-197D-4086-A318-9288F5D5223F}"/>
              </a:ext>
            </a:extLst>
          </p:cNvPr>
          <p:cNvSpPr/>
          <p:nvPr/>
        </p:nvSpPr>
        <p:spPr>
          <a:xfrm>
            <a:off x="11414276" y="360485"/>
            <a:ext cx="442762" cy="442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B03AA39-3CFC-477D-A49B-40343A9A27B3}"/>
              </a:ext>
            </a:extLst>
          </p:cNvPr>
          <p:cNvSpPr/>
          <p:nvPr/>
        </p:nvSpPr>
        <p:spPr>
          <a:xfrm>
            <a:off x="10741176" y="360485"/>
            <a:ext cx="442762" cy="4427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461FD0-D66C-4BF5-8117-F23088CB7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" y="182445"/>
            <a:ext cx="1443491" cy="620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3D12BB-C5D7-44A8-B481-E2148DB1FF3A}"/>
              </a:ext>
            </a:extLst>
          </p:cNvPr>
          <p:cNvSpPr txBox="1"/>
          <p:nvPr/>
        </p:nvSpPr>
        <p:spPr>
          <a:xfrm>
            <a:off x="618832" y="2008779"/>
            <a:ext cx="66173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ОТЧЕТ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86AF1F-5D42-4424-8A80-37D8C8286403}"/>
              </a:ext>
            </a:extLst>
          </p:cNvPr>
          <p:cNvSpPr txBox="1"/>
          <p:nvPr/>
        </p:nvSpPr>
        <p:spPr>
          <a:xfrm>
            <a:off x="618832" y="3364994"/>
            <a:ext cx="6617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Montserrat" pitchFamily="2" charset="-52"/>
              </a:rPr>
              <a:t>Службы внутреннего аудита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93688E-38A7-4506-9EEE-26354FD31BFE}"/>
              </a:ext>
            </a:extLst>
          </p:cNvPr>
          <p:cNvSpPr txBox="1"/>
          <p:nvPr/>
        </p:nvSpPr>
        <p:spPr>
          <a:xfrm>
            <a:off x="618832" y="3837437"/>
            <a:ext cx="661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за 4 квартал 2025 года и 2025 год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6CD779-84C1-4D1B-B476-3803C6293B79}"/>
              </a:ext>
            </a:extLst>
          </p:cNvPr>
          <p:cNvSpPr txBox="1"/>
          <p:nvPr/>
        </p:nvSpPr>
        <p:spPr>
          <a:xfrm>
            <a:off x="618832" y="4916106"/>
            <a:ext cx="661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Руководитель СВА</a:t>
            </a:r>
          </a:p>
          <a:p>
            <a:r>
              <a:rPr lang="ru-RU" sz="1600" dirty="0" err="1">
                <a:solidFill>
                  <a:schemeClr val="bg1"/>
                </a:solidFill>
                <a:latin typeface="Montserrat" pitchFamily="2" charset="-52"/>
              </a:rPr>
              <a:t>Байбулинова</a:t>
            </a:r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 С.С.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76AAF4A-4B0B-467E-8F01-8EBD677FF7C4}"/>
              </a:ext>
            </a:extLst>
          </p:cNvPr>
          <p:cNvCxnSpPr>
            <a:cxnSpLocks/>
          </p:cNvCxnSpPr>
          <p:nvPr/>
        </p:nvCxnSpPr>
        <p:spPr>
          <a:xfrm>
            <a:off x="11023600" y="2425700"/>
            <a:ext cx="0" cy="2329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49AE5F6-10FC-4C5C-82CC-982BEFF89507}"/>
              </a:ext>
            </a:extLst>
          </p:cNvPr>
          <p:cNvSpPr/>
          <p:nvPr/>
        </p:nvSpPr>
        <p:spPr>
          <a:xfrm>
            <a:off x="10962557" y="2505241"/>
            <a:ext cx="123430" cy="5334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6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cBook Air">
            <a:extLst>
              <a:ext uri="{FF2B5EF4-FFF2-40B4-BE49-F238E27FC236}">
                <a16:creationId xmlns:a16="http://schemas.microsoft.com/office/drawing/2014/main" xmlns="" id="{24EF45BD-5759-4526-8E24-1731A98C2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2" b="27199"/>
          <a:stretch/>
        </p:blipFill>
        <p:spPr bwMode="auto">
          <a:xfrm>
            <a:off x="6455667" y="1148255"/>
            <a:ext cx="5436296" cy="45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7B4DF25-D67B-414C-BFFA-4E9FEC4529E3}"/>
              </a:ext>
            </a:extLst>
          </p:cNvPr>
          <p:cNvSpPr/>
          <p:nvPr/>
        </p:nvSpPr>
        <p:spPr>
          <a:xfrm>
            <a:off x="6455667" y="3333458"/>
            <a:ext cx="165099" cy="647733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000D544-4A0F-4365-9CBD-4E2B2477297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651641" y="3657325"/>
            <a:ext cx="5804026" cy="0"/>
          </a:xfrm>
          <a:prstGeom prst="line">
            <a:avLst/>
          </a:prstGeom>
          <a:ln>
            <a:solidFill>
              <a:srgbClr val="1D3D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DC14982-03B8-4663-BC13-933D56049854}"/>
              </a:ext>
            </a:extLst>
          </p:cNvPr>
          <p:cNvSpPr/>
          <p:nvPr/>
        </p:nvSpPr>
        <p:spPr>
          <a:xfrm>
            <a:off x="298122" y="3476022"/>
            <a:ext cx="346841" cy="346841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61758B-5030-44FB-A9BB-51A7662D5AB0}"/>
              </a:ext>
            </a:extLst>
          </p:cNvPr>
          <p:cNvSpPr txBox="1"/>
          <p:nvPr/>
        </p:nvSpPr>
        <p:spPr>
          <a:xfrm>
            <a:off x="651641" y="563882"/>
            <a:ext cx="5181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anose="00000500000000000000" pitchFamily="2" charset="-52"/>
              </a:rPr>
              <a:t>ПО РЕЗУЛЬТАТАМ АУДИТА РЕКОМЕНДОВАНО: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16BCCB-C7EE-4281-ABE3-809EC6E4ADD7}"/>
              </a:ext>
            </a:extLst>
          </p:cNvPr>
          <p:cNvSpPr txBox="1"/>
          <p:nvPr/>
        </p:nvSpPr>
        <p:spPr>
          <a:xfrm>
            <a:off x="651640" y="4605963"/>
            <a:ext cx="5444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оплату труда работникам кафедры осуществлять строго согласно Учетной политике, утвержденной Советом директоров, согласно занимаемым должностям, в соответствии с заключенными индивидуальными трудовыми договорами и коллективным договором.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59B632-4A9B-430A-B942-FACC2988E3E9}"/>
              </a:ext>
            </a:extLst>
          </p:cNvPr>
          <p:cNvSpPr/>
          <p:nvPr/>
        </p:nvSpPr>
        <p:spPr>
          <a:xfrm>
            <a:off x="10702327" y="5539598"/>
            <a:ext cx="374399" cy="340294"/>
          </a:xfrm>
          <a:prstGeom prst="rect">
            <a:avLst/>
          </a:prstGeom>
          <a:noFill/>
          <a:ln w="38100">
            <a:solidFill>
              <a:srgbClr val="1D3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69F363D-07C2-4EB6-98B0-1D0B7528BE94}"/>
              </a:ext>
            </a:extLst>
          </p:cNvPr>
          <p:cNvSpPr/>
          <p:nvPr/>
        </p:nvSpPr>
        <p:spPr>
          <a:xfrm>
            <a:off x="10854727" y="5691998"/>
            <a:ext cx="374399" cy="340294"/>
          </a:xfrm>
          <a:prstGeom prst="rect">
            <a:avLst/>
          </a:prstGeom>
          <a:noFill/>
          <a:ln w="38100">
            <a:solidFill>
              <a:srgbClr val="1D3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14AF5F-0256-429D-9408-855DD06D5AA7}"/>
              </a:ext>
            </a:extLst>
          </p:cNvPr>
          <p:cNvSpPr/>
          <p:nvPr/>
        </p:nvSpPr>
        <p:spPr>
          <a:xfrm>
            <a:off x="7861738" y="0"/>
            <a:ext cx="4330262" cy="388883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FF07BE-7975-47A9-9761-D305A9B38329}"/>
              </a:ext>
            </a:extLst>
          </p:cNvPr>
          <p:cNvSpPr txBox="1"/>
          <p:nvPr/>
        </p:nvSpPr>
        <p:spPr>
          <a:xfrm>
            <a:off x="644963" y="2117378"/>
            <a:ext cx="553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необходимо на официальном сайте Общества разместить планы развития кафедры и отчеты об их исполнении за последние 3 учебных года;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AD0B04-5CF2-444F-949A-EF84A2783257}"/>
              </a:ext>
            </a:extLst>
          </p:cNvPr>
          <p:cNvSpPr txBox="1"/>
          <p:nvPr/>
        </p:nvSpPr>
        <p:spPr>
          <a:xfrm>
            <a:off x="397661" y="1667246"/>
            <a:ext cx="836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D3D65"/>
                </a:solidFill>
                <a:latin typeface="Montserrat" pitchFamily="2" charset="-52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62E5AA-FDD8-49D8-99CE-27B4489084D2}"/>
              </a:ext>
            </a:extLst>
          </p:cNvPr>
          <p:cNvSpPr txBox="1"/>
          <p:nvPr/>
        </p:nvSpPr>
        <p:spPr>
          <a:xfrm>
            <a:off x="397661" y="4143232"/>
            <a:ext cx="836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D3D65"/>
                </a:solidFill>
                <a:latin typeface="Montserrat" pitchFamily="2" charset="-52"/>
              </a:rPr>
              <a:t>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A3CAF-9992-4013-AC0E-5CF4D693D0AC}"/>
              </a:ext>
            </a:extLst>
          </p:cNvPr>
          <p:cNvSpPr txBox="1"/>
          <p:nvPr/>
        </p:nvSpPr>
        <p:spPr>
          <a:xfrm>
            <a:off x="6455667" y="6238285"/>
            <a:ext cx="495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itchFamily="2" charset="-52"/>
              </a:rPr>
              <a:t>Кафедрой информация должна быть предоставлена в срок до 31 декабря 2025 года.</a:t>
            </a:r>
            <a:endParaRPr lang="ru-RU" sz="1200" dirty="0">
              <a:effectLst/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042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42310C3-2AEE-4871-B8C4-CD9C1514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4000"/>
          <a:stretch/>
        </p:blipFill>
        <p:spPr bwMode="auto">
          <a:xfrm>
            <a:off x="9814560" y="0"/>
            <a:ext cx="2377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4888C0-B9A8-4F65-BF62-32D03207DEC6}"/>
              </a:ext>
            </a:extLst>
          </p:cNvPr>
          <p:cNvSpPr txBox="1"/>
          <p:nvPr/>
        </p:nvSpPr>
        <p:spPr>
          <a:xfrm>
            <a:off x="426403" y="1349722"/>
            <a:ext cx="890047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500" dirty="0">
                <a:latin typeface="Montserrat" panose="00000500000000000000" pitchFamily="2" charset="-52"/>
              </a:rPr>
              <a:t>Службой внутреннего аудита НАО «</a:t>
            </a:r>
            <a:r>
              <a:rPr lang="ru-RU" sz="1500" dirty="0" err="1">
                <a:latin typeface="Montserrat" panose="00000500000000000000" pitchFamily="2" charset="-52"/>
              </a:rPr>
              <a:t>Торайгыров</a:t>
            </a:r>
            <a:r>
              <a:rPr lang="ru-RU" sz="1500" dirty="0">
                <a:latin typeface="Montserrat" panose="00000500000000000000" pitchFamily="2" charset="-52"/>
              </a:rPr>
              <a:t> университет» на 2025 год запланировано семь аудиторских мероприятий, подлежащих аудиту.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         Запланированные мероприятия проведены в сроки, в соответствии с годовым аудиторским планом Службы внутреннего аудита, утвержденного решением Совета директоров НАО «</a:t>
            </a:r>
            <a:r>
              <a:rPr lang="ru-RU" sz="1500" dirty="0" err="1">
                <a:latin typeface="Montserrat" panose="00000500000000000000" pitchFamily="2" charset="-52"/>
              </a:rPr>
              <a:t>Торайгыров</a:t>
            </a:r>
            <a:r>
              <a:rPr lang="ru-RU" sz="1500" dirty="0">
                <a:latin typeface="Montserrat" panose="00000500000000000000" pitchFamily="2" charset="-52"/>
              </a:rPr>
              <a:t> университет». 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         По всем проведенным аудитом вопросам, были даны рекомендации по полному устранению выявленных нарушений и принять меры дисциплинарного характера по отношению к виновным лицам, а также на постоянной основе изучать нормативно-правовые акты Республики Казахстан и действующие внутренние правила Общества. 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         В свою очередь объектами аудита своевременно представлена информация о проделанной работе по результатам проведенных проверок и о принятых мерах по выявленным аудитом нарушениям. 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         Аудиторские отчеты Службы внутреннего аудита ежеквартально рассмотрены и приняты единогласным решением членов Комитета аудита и Совета директоров на заседаниях Комитета по аудиту, а затем на заседаниях Совета директоров НАО «</a:t>
            </a:r>
            <a:r>
              <a:rPr lang="ru-RU" sz="1500" dirty="0" err="1">
                <a:latin typeface="Montserrat" panose="00000500000000000000" pitchFamily="2" charset="-52"/>
              </a:rPr>
              <a:t>Торайгыров</a:t>
            </a:r>
            <a:r>
              <a:rPr lang="ru-RU" sz="1500" dirty="0">
                <a:latin typeface="Montserrat" panose="00000500000000000000" pitchFamily="2" charset="-52"/>
              </a:rPr>
              <a:t> университет». 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         31 октября 2025 года аудитор СВА </a:t>
            </a:r>
            <a:r>
              <a:rPr lang="ru-RU" sz="1500" dirty="0" err="1">
                <a:latin typeface="Montserrat" panose="00000500000000000000" pitchFamily="2" charset="-52"/>
              </a:rPr>
              <a:t>Кенжетаев</a:t>
            </a:r>
            <a:r>
              <a:rPr lang="ru-RU" sz="1500" dirty="0">
                <a:latin typeface="Montserrat" panose="00000500000000000000" pitchFamily="2" charset="-52"/>
              </a:rPr>
              <a:t> Б.М. уволен по собственному желанию. </a:t>
            </a:r>
          </a:p>
          <a:p>
            <a:pPr indent="360000"/>
            <a:r>
              <a:rPr lang="ru-RU" sz="1500" dirty="0">
                <a:latin typeface="Montserrat" panose="00000500000000000000" pitchFamily="2" charset="-52"/>
              </a:rPr>
              <a:t>С 17 декабря 2025 года на должность аудитора СВА решением членов Совета директоров принят </a:t>
            </a:r>
            <a:r>
              <a:rPr lang="ru-RU" sz="1500" dirty="0" err="1">
                <a:latin typeface="Montserrat" panose="00000500000000000000" pitchFamily="2" charset="-52"/>
              </a:rPr>
              <a:t>Джартыбаев</a:t>
            </a:r>
            <a:r>
              <a:rPr lang="ru-RU" sz="1500" dirty="0">
                <a:latin typeface="Montserrat" panose="00000500000000000000" pitchFamily="2" charset="-52"/>
              </a:rPr>
              <a:t> К.Э.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2D0F364-B7BE-405B-B174-A1B412BC3117}"/>
              </a:ext>
            </a:extLst>
          </p:cNvPr>
          <p:cNvSpPr/>
          <p:nvPr/>
        </p:nvSpPr>
        <p:spPr>
          <a:xfrm>
            <a:off x="0" y="0"/>
            <a:ext cx="594360" cy="624840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1849409-E59A-4E76-871F-8EF014FDBA95}"/>
              </a:ext>
            </a:extLst>
          </p:cNvPr>
          <p:cNvSpPr/>
          <p:nvPr/>
        </p:nvSpPr>
        <p:spPr>
          <a:xfrm>
            <a:off x="9814560" y="0"/>
            <a:ext cx="2423160" cy="6858000"/>
          </a:xfrm>
          <a:prstGeom prst="rect">
            <a:avLst/>
          </a:prstGeom>
          <a:solidFill>
            <a:srgbClr val="1D3D6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6EFDAD-C740-40C2-8586-A6C6BF4E510E}"/>
              </a:ext>
            </a:extLst>
          </p:cNvPr>
          <p:cNvSpPr txBox="1"/>
          <p:nvPr/>
        </p:nvSpPr>
        <p:spPr>
          <a:xfrm>
            <a:off x="10178012" y="4465275"/>
            <a:ext cx="1526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-52"/>
              </a:rPr>
              <a:t>2 0 2 5</a:t>
            </a:r>
            <a:endParaRPr lang="ru-RU" sz="3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F095CD-FE28-4BF3-A223-8115F0EF7378}"/>
              </a:ext>
            </a:extLst>
          </p:cNvPr>
          <p:cNvSpPr txBox="1"/>
          <p:nvPr/>
        </p:nvSpPr>
        <p:spPr>
          <a:xfrm>
            <a:off x="10178012" y="3334881"/>
            <a:ext cx="152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TOU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53B2E8-5E34-4E54-9ABF-50145C1172F5}"/>
              </a:ext>
            </a:extLst>
          </p:cNvPr>
          <p:cNvSpPr txBox="1"/>
          <p:nvPr/>
        </p:nvSpPr>
        <p:spPr>
          <a:xfrm>
            <a:off x="1408176" y="477274"/>
            <a:ext cx="76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tserrat" pitchFamily="2" charset="-52"/>
              </a:rPr>
              <a:t>ОТЧЕТ ПО ИТОГУ 2025 ГОДА</a:t>
            </a: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382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writing on white notebook">
            <a:extLst>
              <a:ext uri="{FF2B5EF4-FFF2-40B4-BE49-F238E27FC236}">
                <a16:creationId xmlns:a16="http://schemas.microsoft.com/office/drawing/2014/main" xmlns="" id="{E164409A-861C-41F9-8E20-0E7D6A47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CF49E3-D03D-4CAE-ABC5-70D0A401B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D876FEA1-D1F9-4032-A915-A8FA4FB8CA61}"/>
              </a:ext>
            </a:extLst>
          </p:cNvPr>
          <p:cNvSpPr/>
          <p:nvPr/>
        </p:nvSpPr>
        <p:spPr>
          <a:xfrm>
            <a:off x="0" y="1357119"/>
            <a:ext cx="8458335" cy="4380656"/>
          </a:xfrm>
          <a:custGeom>
            <a:avLst/>
            <a:gdLst>
              <a:gd name="connsiteX0" fmla="*/ 0 w 8458335"/>
              <a:gd name="connsiteY0" fmla="*/ 0 h 5630780"/>
              <a:gd name="connsiteX1" fmla="*/ 5642945 w 8458335"/>
              <a:gd name="connsiteY1" fmla="*/ 0 h 5630780"/>
              <a:gd name="connsiteX2" fmla="*/ 8458335 w 8458335"/>
              <a:gd name="connsiteY2" fmla="*/ 2815390 h 5630780"/>
              <a:gd name="connsiteX3" fmla="*/ 8458334 w 8458335"/>
              <a:gd name="connsiteY3" fmla="*/ 2815390 h 5630780"/>
              <a:gd name="connsiteX4" fmla="*/ 5642944 w 8458335"/>
              <a:gd name="connsiteY4" fmla="*/ 5630780 h 5630780"/>
              <a:gd name="connsiteX5" fmla="*/ 0 w 8458335"/>
              <a:gd name="connsiteY5" fmla="*/ 5630779 h 56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335" h="5630780">
                <a:moveTo>
                  <a:pt x="0" y="0"/>
                </a:moveTo>
                <a:lnTo>
                  <a:pt x="5642945" y="0"/>
                </a:lnTo>
                <a:cubicBezTo>
                  <a:pt x="7197842" y="0"/>
                  <a:pt x="8458335" y="1260493"/>
                  <a:pt x="8458335" y="2815390"/>
                </a:cubicBezTo>
                <a:lnTo>
                  <a:pt x="8458334" y="2815390"/>
                </a:lnTo>
                <a:cubicBezTo>
                  <a:pt x="8458334" y="4370287"/>
                  <a:pt x="7197841" y="5630780"/>
                  <a:pt x="5642944" y="5630780"/>
                </a:cubicBezTo>
                <a:lnTo>
                  <a:pt x="0" y="5630779"/>
                </a:lnTo>
                <a:close/>
              </a:path>
            </a:pathLst>
          </a:cu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D52B9C5-D5DD-463D-9B5A-9EABD8838165}"/>
              </a:ext>
            </a:extLst>
          </p:cNvPr>
          <p:cNvSpPr/>
          <p:nvPr/>
        </p:nvSpPr>
        <p:spPr>
          <a:xfrm>
            <a:off x="10068076" y="368300"/>
            <a:ext cx="442762" cy="442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EE72C5C-197D-4086-A318-9288F5D5223F}"/>
              </a:ext>
            </a:extLst>
          </p:cNvPr>
          <p:cNvSpPr/>
          <p:nvPr/>
        </p:nvSpPr>
        <p:spPr>
          <a:xfrm>
            <a:off x="11414276" y="360485"/>
            <a:ext cx="442762" cy="442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B03AA39-3CFC-477D-A49B-40343A9A27B3}"/>
              </a:ext>
            </a:extLst>
          </p:cNvPr>
          <p:cNvSpPr/>
          <p:nvPr/>
        </p:nvSpPr>
        <p:spPr>
          <a:xfrm>
            <a:off x="10741176" y="360485"/>
            <a:ext cx="442762" cy="4427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461FD0-D66C-4BF5-8117-F23088CB7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" y="182445"/>
            <a:ext cx="1443491" cy="620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3D12BB-C5D7-44A8-B481-E2148DB1FF3A}"/>
              </a:ext>
            </a:extLst>
          </p:cNvPr>
          <p:cNvSpPr txBox="1"/>
          <p:nvPr/>
        </p:nvSpPr>
        <p:spPr>
          <a:xfrm>
            <a:off x="618832" y="2321005"/>
            <a:ext cx="6617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СПАСИБО</a:t>
            </a:r>
          </a:p>
          <a:p>
            <a:r>
              <a:rPr lang="kk-KZ" sz="5000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З</a:t>
            </a:r>
            <a:r>
              <a:rPr lang="ru-RU" sz="5000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А ВНИМИАНИЕ!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6CD779-84C1-4D1B-B476-3803C6293B79}"/>
              </a:ext>
            </a:extLst>
          </p:cNvPr>
          <p:cNvSpPr txBox="1"/>
          <p:nvPr/>
        </p:nvSpPr>
        <p:spPr>
          <a:xfrm>
            <a:off x="618832" y="4916106"/>
            <a:ext cx="661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Руководитель СВА</a:t>
            </a:r>
          </a:p>
          <a:p>
            <a:r>
              <a:rPr lang="ru-RU" sz="1600" dirty="0" err="1">
                <a:solidFill>
                  <a:schemeClr val="bg1"/>
                </a:solidFill>
                <a:latin typeface="Montserrat" pitchFamily="2" charset="-52"/>
              </a:rPr>
              <a:t>Байбулинова</a:t>
            </a:r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 С.С.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76AAF4A-4B0B-467E-8F01-8EBD677FF7C4}"/>
              </a:ext>
            </a:extLst>
          </p:cNvPr>
          <p:cNvCxnSpPr>
            <a:cxnSpLocks/>
          </p:cNvCxnSpPr>
          <p:nvPr/>
        </p:nvCxnSpPr>
        <p:spPr>
          <a:xfrm>
            <a:off x="11023600" y="2425700"/>
            <a:ext cx="0" cy="2329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49AE5F6-10FC-4C5C-82CC-982BEFF89507}"/>
              </a:ext>
            </a:extLst>
          </p:cNvPr>
          <p:cNvSpPr/>
          <p:nvPr/>
        </p:nvSpPr>
        <p:spPr>
          <a:xfrm>
            <a:off x="10962557" y="2505241"/>
            <a:ext cx="123430" cy="5334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ilver MacBook ro">
            <a:extLst>
              <a:ext uri="{FF2B5EF4-FFF2-40B4-BE49-F238E27FC236}">
                <a16:creationId xmlns:a16="http://schemas.microsoft.com/office/drawing/2014/main" xmlns="" id="{6FDF854F-5FC1-4EEE-A33E-37EFB689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6" r="2593" b="2500"/>
          <a:stretch>
            <a:fillRect/>
          </a:stretch>
        </p:blipFill>
        <p:spPr bwMode="auto">
          <a:xfrm>
            <a:off x="2171700" y="1416050"/>
            <a:ext cx="10020300" cy="4025900"/>
          </a:xfrm>
          <a:custGeom>
            <a:avLst/>
            <a:gdLst>
              <a:gd name="connsiteX0" fmla="*/ 551709 w 10020300"/>
              <a:gd name="connsiteY0" fmla="*/ 0 h 4025900"/>
              <a:gd name="connsiteX1" fmla="*/ 10020300 w 10020300"/>
              <a:gd name="connsiteY1" fmla="*/ 0 h 4025900"/>
              <a:gd name="connsiteX2" fmla="*/ 10020300 w 10020300"/>
              <a:gd name="connsiteY2" fmla="*/ 4025900 h 4025900"/>
              <a:gd name="connsiteX3" fmla="*/ 551709 w 10020300"/>
              <a:gd name="connsiteY3" fmla="*/ 4025900 h 4025900"/>
              <a:gd name="connsiteX4" fmla="*/ 0 w 10020300"/>
              <a:gd name="connsiteY4" fmla="*/ 3474191 h 4025900"/>
              <a:gd name="connsiteX5" fmla="*/ 0 w 10020300"/>
              <a:gd name="connsiteY5" fmla="*/ 551709 h 4025900"/>
              <a:gd name="connsiteX6" fmla="*/ 551709 w 10020300"/>
              <a:gd name="connsiteY6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0300" h="4025900">
                <a:moveTo>
                  <a:pt x="551709" y="0"/>
                </a:moveTo>
                <a:lnTo>
                  <a:pt x="10020300" y="0"/>
                </a:lnTo>
                <a:lnTo>
                  <a:pt x="10020300" y="4025900"/>
                </a:lnTo>
                <a:lnTo>
                  <a:pt x="551709" y="4025900"/>
                </a:lnTo>
                <a:cubicBezTo>
                  <a:pt x="247009" y="4025900"/>
                  <a:pt x="0" y="3778891"/>
                  <a:pt x="0" y="3474191"/>
                </a:cubicBezTo>
                <a:lnTo>
                  <a:pt x="0" y="551709"/>
                </a:lnTo>
                <a:cubicBezTo>
                  <a:pt x="0" y="247009"/>
                  <a:pt x="247009" y="0"/>
                  <a:pt x="5517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0B53E3C6-17B2-4B10-9A8C-D51D624A417E}"/>
              </a:ext>
            </a:extLst>
          </p:cNvPr>
          <p:cNvSpPr/>
          <p:nvPr/>
        </p:nvSpPr>
        <p:spPr>
          <a:xfrm>
            <a:off x="6197600" y="-3730"/>
            <a:ext cx="4445000" cy="6175930"/>
          </a:xfrm>
          <a:custGeom>
            <a:avLst/>
            <a:gdLst>
              <a:gd name="connsiteX0" fmla="*/ 0 w 4445000"/>
              <a:gd name="connsiteY0" fmla="*/ 0 h 6175930"/>
              <a:gd name="connsiteX1" fmla="*/ 4445000 w 4445000"/>
              <a:gd name="connsiteY1" fmla="*/ 0 h 6175930"/>
              <a:gd name="connsiteX2" fmla="*/ 4445000 w 4445000"/>
              <a:gd name="connsiteY2" fmla="*/ 5435082 h 6175930"/>
              <a:gd name="connsiteX3" fmla="*/ 3704152 w 4445000"/>
              <a:gd name="connsiteY3" fmla="*/ 6175930 h 6175930"/>
              <a:gd name="connsiteX4" fmla="*/ 740848 w 4445000"/>
              <a:gd name="connsiteY4" fmla="*/ 6175930 h 6175930"/>
              <a:gd name="connsiteX5" fmla="*/ 0 w 4445000"/>
              <a:gd name="connsiteY5" fmla="*/ 5435082 h 617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5000" h="6175930">
                <a:moveTo>
                  <a:pt x="0" y="0"/>
                </a:moveTo>
                <a:lnTo>
                  <a:pt x="4445000" y="0"/>
                </a:lnTo>
                <a:lnTo>
                  <a:pt x="4445000" y="5435082"/>
                </a:lnTo>
                <a:cubicBezTo>
                  <a:pt x="4445000" y="5844241"/>
                  <a:pt x="4113311" y="6175930"/>
                  <a:pt x="3704152" y="6175930"/>
                </a:cubicBezTo>
                <a:lnTo>
                  <a:pt x="740848" y="6175930"/>
                </a:lnTo>
                <a:cubicBezTo>
                  <a:pt x="331689" y="6175930"/>
                  <a:pt x="0" y="5844241"/>
                  <a:pt x="0" y="5435082"/>
                </a:cubicBezTo>
                <a:close/>
              </a:path>
            </a:pathLst>
          </a:cu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C386C5-9805-416A-9F42-AA743D1539BA}"/>
              </a:ext>
            </a:extLst>
          </p:cNvPr>
          <p:cNvSpPr txBox="1"/>
          <p:nvPr/>
        </p:nvSpPr>
        <p:spPr>
          <a:xfrm>
            <a:off x="6587218" y="580420"/>
            <a:ext cx="3665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Службой внутреннего аудита проведен аудит эффективности образовательной деятельности кафедры «Экономика» факультета «Экономики и права» и кафедры «Теплоэнергетика» факультета «Энергетики». Период охвата составил </a:t>
            </a:r>
          </a:p>
          <a:p>
            <a:r>
              <a:rPr lang="ru-RU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с 1 сентября 2023 года </a:t>
            </a:r>
          </a:p>
          <a:p>
            <a:r>
              <a:rPr lang="ru-RU" b="1" dirty="0">
                <a:solidFill>
                  <a:schemeClr val="bg1"/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по 1 июня 2025 года.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1C0E116-D0EE-4696-9F40-60BFD8014C4E}"/>
              </a:ext>
            </a:extLst>
          </p:cNvPr>
          <p:cNvSpPr/>
          <p:nvPr/>
        </p:nvSpPr>
        <p:spPr>
          <a:xfrm>
            <a:off x="7988300" y="4648200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oogle Shape;14386;p75">
            <a:extLst>
              <a:ext uri="{FF2B5EF4-FFF2-40B4-BE49-F238E27FC236}">
                <a16:creationId xmlns:a16="http://schemas.microsoft.com/office/drawing/2014/main" xmlns="" id="{8CDF5ED4-7B06-4BBA-A0AC-C04DE50BBC20}"/>
              </a:ext>
            </a:extLst>
          </p:cNvPr>
          <p:cNvGrpSpPr/>
          <p:nvPr/>
        </p:nvGrpSpPr>
        <p:grpSpPr>
          <a:xfrm>
            <a:off x="8233232" y="4933472"/>
            <a:ext cx="373736" cy="293055"/>
            <a:chOff x="-41694200" y="2382950"/>
            <a:chExt cx="317425" cy="248900"/>
          </a:xfrm>
          <a:solidFill>
            <a:srgbClr val="283142"/>
          </a:solidFill>
        </p:grpSpPr>
        <p:sp>
          <p:nvSpPr>
            <p:cNvPr id="11" name="Google Shape;14387;p75">
              <a:extLst>
                <a:ext uri="{FF2B5EF4-FFF2-40B4-BE49-F238E27FC236}">
                  <a16:creationId xmlns:a16="http://schemas.microsoft.com/office/drawing/2014/main" xmlns="" id="{922FE798-0FE1-48CF-A473-18086156D87E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388;p75">
              <a:extLst>
                <a:ext uri="{FF2B5EF4-FFF2-40B4-BE49-F238E27FC236}">
                  <a16:creationId xmlns:a16="http://schemas.microsoft.com/office/drawing/2014/main" xmlns="" id="{E5686C89-E93B-4348-9CA0-8BFBB89E2F74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61ECFB-A765-4E5E-A099-DC1555219C2D}"/>
              </a:ext>
            </a:extLst>
          </p:cNvPr>
          <p:cNvSpPr txBox="1"/>
          <p:nvPr/>
        </p:nvSpPr>
        <p:spPr>
          <a:xfrm>
            <a:off x="2035175" y="5641796"/>
            <a:ext cx="214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 4 квартал 2025 года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EC98FF-236C-4CBC-BC36-8D260B6DED47}"/>
              </a:ext>
            </a:extLst>
          </p:cNvPr>
          <p:cNvSpPr txBox="1"/>
          <p:nvPr/>
        </p:nvSpPr>
        <p:spPr>
          <a:xfrm rot="16200000">
            <a:off x="-1032391" y="3244334"/>
            <a:ext cx="40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TOU  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</a:t>
            </a:r>
            <a:endParaRPr lang="ru-R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81C12D1-BD96-4297-BF05-9B9C6A174EE5}"/>
              </a:ext>
            </a:extLst>
          </p:cNvPr>
          <p:cNvSpPr/>
          <p:nvPr/>
        </p:nvSpPr>
        <p:spPr>
          <a:xfrm>
            <a:off x="850900" y="551576"/>
            <a:ext cx="2286000" cy="2286000"/>
          </a:xfrm>
          <a:prstGeom prst="ellipse">
            <a:avLst/>
          </a:prstGeom>
          <a:noFill/>
          <a:ln w="3175">
            <a:solidFill>
              <a:srgbClr val="1D3D6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309482-3F47-4384-9052-161C50A4B2A2}"/>
              </a:ext>
            </a:extLst>
          </p:cNvPr>
          <p:cNvSpPr/>
          <p:nvPr/>
        </p:nvSpPr>
        <p:spPr>
          <a:xfrm>
            <a:off x="939800" y="220980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F292C43-1DEF-4DA8-8F27-FBD9A261F9D1}"/>
              </a:ext>
            </a:extLst>
          </p:cNvPr>
          <p:cNvSpPr/>
          <p:nvPr/>
        </p:nvSpPr>
        <p:spPr>
          <a:xfrm>
            <a:off x="996332" y="2266332"/>
            <a:ext cx="496535" cy="496535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5E6A663-1980-40F5-92E2-44992CCA36F8}"/>
              </a:ext>
            </a:extLst>
          </p:cNvPr>
          <p:cNvSpPr/>
          <p:nvPr/>
        </p:nvSpPr>
        <p:spPr>
          <a:xfrm>
            <a:off x="2587284" y="650018"/>
            <a:ext cx="399756" cy="3997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14B8CB0-CC3B-4606-B45D-222827F5B949}"/>
              </a:ext>
            </a:extLst>
          </p:cNvPr>
          <p:cNvSpPr/>
          <p:nvPr/>
        </p:nvSpPr>
        <p:spPr>
          <a:xfrm>
            <a:off x="2624356" y="687090"/>
            <a:ext cx="325612" cy="325612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7193E2-3E95-450A-A3A2-477AEACA8A9E}"/>
              </a:ext>
            </a:extLst>
          </p:cNvPr>
          <p:cNvSpPr/>
          <p:nvPr/>
        </p:nvSpPr>
        <p:spPr>
          <a:xfrm>
            <a:off x="9620082" y="476867"/>
            <a:ext cx="2286000" cy="2286000"/>
          </a:xfrm>
          <a:prstGeom prst="ellipse">
            <a:avLst/>
          </a:prstGeom>
          <a:noFill/>
          <a:ln w="3175">
            <a:solidFill>
              <a:srgbClr val="1D3D6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148753C-97F8-4B14-B0BC-D8E330F47994}"/>
              </a:ext>
            </a:extLst>
          </p:cNvPr>
          <p:cNvSpPr/>
          <p:nvPr/>
        </p:nvSpPr>
        <p:spPr>
          <a:xfrm>
            <a:off x="11356466" y="575309"/>
            <a:ext cx="399756" cy="3997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5C3C2AD-7586-49BD-AADA-A97B6CDF6103}"/>
              </a:ext>
            </a:extLst>
          </p:cNvPr>
          <p:cNvSpPr/>
          <p:nvPr/>
        </p:nvSpPr>
        <p:spPr>
          <a:xfrm>
            <a:off x="11393538" y="612381"/>
            <a:ext cx="325612" cy="325612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8DABBE5E-5D13-45C0-B209-6840B1959012}"/>
              </a:ext>
            </a:extLst>
          </p:cNvPr>
          <p:cNvSpPr/>
          <p:nvPr/>
        </p:nvSpPr>
        <p:spPr>
          <a:xfrm>
            <a:off x="6364521" y="165101"/>
            <a:ext cx="5179779" cy="6439726"/>
          </a:xfrm>
          <a:custGeom>
            <a:avLst/>
            <a:gdLst>
              <a:gd name="connsiteX0" fmla="*/ 2114550 w 4229100"/>
              <a:gd name="connsiteY0" fmla="*/ 0 h 5060970"/>
              <a:gd name="connsiteX1" fmla="*/ 4229100 w 4229100"/>
              <a:gd name="connsiteY1" fmla="*/ 2114550 h 5060970"/>
              <a:gd name="connsiteX2" fmla="*/ 4229100 w 4229100"/>
              <a:gd name="connsiteY2" fmla="*/ 5060950 h 5060970"/>
              <a:gd name="connsiteX3" fmla="*/ 4229099 w 4229100"/>
              <a:gd name="connsiteY3" fmla="*/ 5060970 h 5060970"/>
              <a:gd name="connsiteX4" fmla="*/ 4229099 w 4229100"/>
              <a:gd name="connsiteY4" fmla="*/ 4851400 h 5060970"/>
              <a:gd name="connsiteX5" fmla="*/ 0 w 4229100"/>
              <a:gd name="connsiteY5" fmla="*/ 4851400 h 5060970"/>
              <a:gd name="connsiteX6" fmla="*/ 0 w 4229100"/>
              <a:gd name="connsiteY6" fmla="*/ 2114550 h 5060970"/>
              <a:gd name="connsiteX7" fmla="*/ 2114550 w 4229100"/>
              <a:gd name="connsiteY7" fmla="*/ 0 h 50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100" h="5060970">
                <a:moveTo>
                  <a:pt x="2114550" y="0"/>
                </a:moveTo>
                <a:cubicBezTo>
                  <a:pt x="3282384" y="0"/>
                  <a:pt x="4229100" y="946716"/>
                  <a:pt x="4229100" y="2114550"/>
                </a:cubicBezTo>
                <a:lnTo>
                  <a:pt x="4229100" y="5060950"/>
                </a:lnTo>
                <a:lnTo>
                  <a:pt x="4229099" y="5060970"/>
                </a:lnTo>
                <a:lnTo>
                  <a:pt x="4229099" y="4851400"/>
                </a:lnTo>
                <a:lnTo>
                  <a:pt x="0" y="4851400"/>
                </a:lnTo>
                <a:lnTo>
                  <a:pt x="0" y="2114550"/>
                </a:lnTo>
                <a:cubicBezTo>
                  <a:pt x="0" y="946716"/>
                  <a:pt x="946716" y="0"/>
                  <a:pt x="2114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1D3D65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 descr="white iMac">
            <a:extLst>
              <a:ext uri="{FF2B5EF4-FFF2-40B4-BE49-F238E27FC236}">
                <a16:creationId xmlns:a16="http://schemas.microsoft.com/office/drawing/2014/main" xmlns="" id="{8F4F609F-8438-4D5A-8EF9-15095FF4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8772" r="4838" b="5442"/>
          <a:stretch>
            <a:fillRect/>
          </a:stretch>
        </p:blipFill>
        <p:spPr bwMode="auto">
          <a:xfrm>
            <a:off x="6547589" y="551576"/>
            <a:ext cx="4802888" cy="5747623"/>
          </a:xfrm>
          <a:custGeom>
            <a:avLst/>
            <a:gdLst>
              <a:gd name="connsiteX0" fmla="*/ 2114550 w 4229100"/>
              <a:gd name="connsiteY0" fmla="*/ 0 h 5060970"/>
              <a:gd name="connsiteX1" fmla="*/ 4229100 w 4229100"/>
              <a:gd name="connsiteY1" fmla="*/ 2114550 h 5060970"/>
              <a:gd name="connsiteX2" fmla="*/ 4229100 w 4229100"/>
              <a:gd name="connsiteY2" fmla="*/ 5060950 h 5060970"/>
              <a:gd name="connsiteX3" fmla="*/ 4229099 w 4229100"/>
              <a:gd name="connsiteY3" fmla="*/ 5060970 h 5060970"/>
              <a:gd name="connsiteX4" fmla="*/ 4229099 w 4229100"/>
              <a:gd name="connsiteY4" fmla="*/ 4851400 h 5060970"/>
              <a:gd name="connsiteX5" fmla="*/ 0 w 4229100"/>
              <a:gd name="connsiteY5" fmla="*/ 4851400 h 5060970"/>
              <a:gd name="connsiteX6" fmla="*/ 0 w 4229100"/>
              <a:gd name="connsiteY6" fmla="*/ 2114550 h 5060970"/>
              <a:gd name="connsiteX7" fmla="*/ 2114550 w 4229100"/>
              <a:gd name="connsiteY7" fmla="*/ 0 h 50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100" h="5060970">
                <a:moveTo>
                  <a:pt x="2114550" y="0"/>
                </a:moveTo>
                <a:cubicBezTo>
                  <a:pt x="3282384" y="0"/>
                  <a:pt x="4229100" y="946716"/>
                  <a:pt x="4229100" y="2114550"/>
                </a:cubicBezTo>
                <a:lnTo>
                  <a:pt x="4229100" y="5060950"/>
                </a:lnTo>
                <a:lnTo>
                  <a:pt x="4229099" y="5060970"/>
                </a:lnTo>
                <a:lnTo>
                  <a:pt x="4229099" y="4851400"/>
                </a:lnTo>
                <a:lnTo>
                  <a:pt x="0" y="4851400"/>
                </a:lnTo>
                <a:lnTo>
                  <a:pt x="0" y="2114550"/>
                </a:lnTo>
                <a:cubicBezTo>
                  <a:pt x="0" y="946716"/>
                  <a:pt x="946716" y="0"/>
                  <a:pt x="211455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E63CC25-B852-4008-83A5-60B24953D64F}"/>
              </a:ext>
            </a:extLst>
          </p:cNvPr>
          <p:cNvSpPr/>
          <p:nvPr/>
        </p:nvSpPr>
        <p:spPr>
          <a:xfrm>
            <a:off x="495300" y="3882131"/>
            <a:ext cx="6362700" cy="2235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1D3D65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3CF30D4-5AC1-4B5B-A360-527FF3C8E9F1}"/>
              </a:ext>
            </a:extLst>
          </p:cNvPr>
          <p:cNvSpPr/>
          <p:nvPr/>
        </p:nvSpPr>
        <p:spPr>
          <a:xfrm>
            <a:off x="5357935" y="4308293"/>
            <a:ext cx="1222130" cy="12221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2C02E06-F076-4798-ACB0-0FBC0E1D324A}"/>
              </a:ext>
            </a:extLst>
          </p:cNvPr>
          <p:cNvSpPr/>
          <p:nvPr/>
        </p:nvSpPr>
        <p:spPr>
          <a:xfrm>
            <a:off x="5403850" y="4354208"/>
            <a:ext cx="1130300" cy="1130300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oogle Shape;14386;p75">
            <a:extLst>
              <a:ext uri="{FF2B5EF4-FFF2-40B4-BE49-F238E27FC236}">
                <a16:creationId xmlns:a16="http://schemas.microsoft.com/office/drawing/2014/main" xmlns="" id="{910DF254-4C5A-49CB-912D-13EC59D293A8}"/>
              </a:ext>
            </a:extLst>
          </p:cNvPr>
          <p:cNvGrpSpPr/>
          <p:nvPr/>
        </p:nvGrpSpPr>
        <p:grpSpPr>
          <a:xfrm>
            <a:off x="5657920" y="4661369"/>
            <a:ext cx="667266" cy="523219"/>
            <a:chOff x="-41700242" y="2382950"/>
            <a:chExt cx="317425" cy="248900"/>
          </a:xfrm>
          <a:solidFill>
            <a:schemeClr val="bg1"/>
          </a:solidFill>
        </p:grpSpPr>
        <p:sp>
          <p:nvSpPr>
            <p:cNvPr id="17" name="Google Shape;14387;p75">
              <a:extLst>
                <a:ext uri="{FF2B5EF4-FFF2-40B4-BE49-F238E27FC236}">
                  <a16:creationId xmlns:a16="http://schemas.microsoft.com/office/drawing/2014/main" xmlns="" id="{E71BD5ED-8CB9-4999-BA79-928743D49C4D}"/>
                </a:ext>
              </a:extLst>
            </p:cNvPr>
            <p:cNvSpPr/>
            <p:nvPr/>
          </p:nvSpPr>
          <p:spPr>
            <a:xfrm>
              <a:off x="-41700242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88;p75">
              <a:extLst>
                <a:ext uri="{FF2B5EF4-FFF2-40B4-BE49-F238E27FC236}">
                  <a16:creationId xmlns:a16="http://schemas.microsoft.com/office/drawing/2014/main" xmlns="" id="{C177720B-A98A-4BF8-9D12-35710D1A32B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78259C-9F87-4DE8-B50E-0AA24E6226AC}"/>
              </a:ext>
            </a:extLst>
          </p:cNvPr>
          <p:cNvSpPr txBox="1"/>
          <p:nvPr/>
        </p:nvSpPr>
        <p:spPr>
          <a:xfrm>
            <a:off x="911373" y="4207743"/>
            <a:ext cx="5095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1. Учебно-методическая, научно-исследовательская и воспитательная работа на </a:t>
            </a:r>
          </a:p>
          <a:p>
            <a:r>
              <a:rPr lang="ru-RU" sz="2000" dirty="0">
                <a:latin typeface="Montserrat" pitchFamily="2" charset="-52"/>
              </a:rPr>
              <a:t>кафедре «Экономика» ведутся должным образом.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12B0704-C1F9-4B8C-8FF2-B24230F44211}"/>
              </a:ext>
            </a:extLst>
          </p:cNvPr>
          <p:cNvGrpSpPr/>
          <p:nvPr/>
        </p:nvGrpSpPr>
        <p:grpSpPr>
          <a:xfrm>
            <a:off x="4114800" y="687090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9E45EE14-87C6-4B4E-90C1-5755B5ACECD5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44E8B97-7B91-4D2A-80AC-E8EE08193724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51248C9D-61A7-4C04-9533-FE6CABCF768F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8E4FDAE5-4121-45ED-8757-29C64DC9D9D5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AD5D11FF-3D3E-4228-84CF-7DBD0EAD2D7A}"/>
              </a:ext>
            </a:extLst>
          </p:cNvPr>
          <p:cNvGrpSpPr/>
          <p:nvPr/>
        </p:nvGrpSpPr>
        <p:grpSpPr>
          <a:xfrm>
            <a:off x="4114800" y="853162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15E06277-81E8-4B4F-BA09-4863CEA378CF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9F25CF23-0E42-4AD2-B7E5-7C1853192DC2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82A240B9-674E-440F-B6F7-66E51B2277BA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AB2767E0-B50C-41AA-AE89-35056EEC27B6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D024D454-1B75-4071-8AB2-B4336759D20D}"/>
              </a:ext>
            </a:extLst>
          </p:cNvPr>
          <p:cNvGrpSpPr/>
          <p:nvPr/>
        </p:nvGrpSpPr>
        <p:grpSpPr>
          <a:xfrm>
            <a:off x="4114800" y="1012702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3293C37C-45AE-443E-8884-CF05350284AF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2485C45E-EAA1-41E9-9AB3-5760C516864C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9C5F01DB-E759-40FF-87BE-A32A82ACE671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86E61227-29BE-40FF-91F9-11EB5CEB48EA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AA50D181-0CB9-4310-9A49-E3AAA75AE836}"/>
              </a:ext>
            </a:extLst>
          </p:cNvPr>
          <p:cNvGrpSpPr/>
          <p:nvPr/>
        </p:nvGrpSpPr>
        <p:grpSpPr>
          <a:xfrm>
            <a:off x="4114800" y="1180961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9A9E400E-0CD3-46D5-9727-562414981535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0B64A8DC-7DA6-4E26-97CB-0E38C12401F3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D32C725E-E556-4EF4-885C-25CB46AAB131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8413DCC-D4DE-4FA9-9EF7-28A4C112B091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10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D6BF6D2-9934-46AE-86FA-9DA06EEFDAFE}"/>
              </a:ext>
            </a:extLst>
          </p:cNvPr>
          <p:cNvSpPr/>
          <p:nvPr/>
        </p:nvSpPr>
        <p:spPr>
          <a:xfrm>
            <a:off x="7607811" y="2045859"/>
            <a:ext cx="4263623" cy="3703899"/>
          </a:xfrm>
          <a:prstGeom prst="rect">
            <a:avLst/>
          </a:prstGeom>
          <a:solidFill>
            <a:srgbClr val="1D3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3D78895-F160-42E0-A1A0-AF1E1DEE7A3B}"/>
              </a:ext>
            </a:extLst>
          </p:cNvPr>
          <p:cNvSpPr/>
          <p:nvPr/>
        </p:nvSpPr>
        <p:spPr>
          <a:xfrm>
            <a:off x="0" y="0"/>
            <a:ext cx="706056" cy="752354"/>
          </a:xfrm>
          <a:prstGeom prst="rect">
            <a:avLst/>
          </a:prstGeom>
          <a:solidFill>
            <a:srgbClr val="1D3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F4EB9A-93B7-42BD-9720-7D7A8C63AD3E}"/>
              </a:ext>
            </a:extLst>
          </p:cNvPr>
          <p:cNvSpPr txBox="1"/>
          <p:nvPr/>
        </p:nvSpPr>
        <p:spPr>
          <a:xfrm>
            <a:off x="466274" y="1798315"/>
            <a:ext cx="4709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600" dirty="0">
                <a:latin typeface="Montserrat" panose="00000500000000000000" pitchFamily="2" charset="-52"/>
              </a:rPr>
              <a:t>Однако в нарушение должностной инструкции заведующего кафедры планы работы кафедры, а также отчетность по их исполнению за контролируемый период размещена без даты публикации, отметки об утверждении и указания ответственного лица, что критически снижает прозрачность и не позволяет определить актуальность размещенных сведений. </a:t>
            </a:r>
          </a:p>
          <a:p>
            <a:pPr indent="360000"/>
            <a:r>
              <a:rPr lang="ru-RU" sz="1600" dirty="0">
                <a:latin typeface="Montserrat" panose="00000500000000000000" pitchFamily="2" charset="-52"/>
              </a:rPr>
              <a:t>Выборочным аудитом начислении и выплаты заработанной платы и иных выплат установлены факты переработки отдельными преподавателями.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6E5B9E-2046-4202-BC93-3A354BA8104B}"/>
              </a:ext>
            </a:extLst>
          </p:cNvPr>
          <p:cNvSpPr txBox="1"/>
          <p:nvPr/>
        </p:nvSpPr>
        <p:spPr>
          <a:xfrm>
            <a:off x="7964424" y="2666701"/>
            <a:ext cx="37613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В нарушение пункта статьи 68 и пункта 4 статьи 71 Трудового кодекса в аудируемом периоде старшим преподавателям кафедры, имевшим 1 или 1,5 ставки штатных единиц с надбавками и доплатами к окладу, а также выполняющим госбюджетные и хоздоговорные научно – исследовательские работы, производили оплату еще и за дополнительные часы. </a:t>
            </a:r>
          </a:p>
        </p:txBody>
      </p:sp>
      <p:pic>
        <p:nvPicPr>
          <p:cNvPr id="2050" name="Picture 2" descr="empty spiral notebook near keyboard and pen">
            <a:extLst>
              <a:ext uri="{FF2B5EF4-FFF2-40B4-BE49-F238E27FC236}">
                <a16:creationId xmlns:a16="http://schemas.microsoft.com/office/drawing/2014/main" xmlns="" id="{8B448B9E-3FEA-4139-ADFA-F2E09743E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 t="15865" r="19794" b="13080"/>
          <a:stretch/>
        </p:blipFill>
        <p:spPr bwMode="auto">
          <a:xfrm>
            <a:off x="5408336" y="-84081"/>
            <a:ext cx="1773529" cy="6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8341775-65C8-4961-8468-AD3F6CB8505F}"/>
              </a:ext>
            </a:extLst>
          </p:cNvPr>
          <p:cNvCxnSpPr>
            <a:cxnSpLocks/>
          </p:cNvCxnSpPr>
          <p:nvPr/>
        </p:nvCxnSpPr>
        <p:spPr>
          <a:xfrm flipV="1">
            <a:off x="334963" y="942772"/>
            <a:ext cx="0" cy="52505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756103F-B186-4393-9A41-D60BBA0637BA}"/>
              </a:ext>
            </a:extLst>
          </p:cNvPr>
          <p:cNvCxnSpPr>
            <a:cxnSpLocks/>
          </p:cNvCxnSpPr>
          <p:nvPr/>
        </p:nvCxnSpPr>
        <p:spPr>
          <a:xfrm>
            <a:off x="333898" y="941708"/>
            <a:ext cx="85554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D537FB1-93EA-4A92-8AE2-625C29AD5583}"/>
              </a:ext>
            </a:extLst>
          </p:cNvPr>
          <p:cNvCxnSpPr>
            <a:cxnSpLocks/>
          </p:cNvCxnSpPr>
          <p:nvPr/>
        </p:nvCxnSpPr>
        <p:spPr>
          <a:xfrm>
            <a:off x="334963" y="6193288"/>
            <a:ext cx="85659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E87B556-F5F4-4821-B140-AE97D778ED81}"/>
              </a:ext>
            </a:extLst>
          </p:cNvPr>
          <p:cNvCxnSpPr/>
          <p:nvPr/>
        </p:nvCxnSpPr>
        <p:spPr>
          <a:xfrm>
            <a:off x="8899867" y="941708"/>
            <a:ext cx="0" cy="7921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C620FD1F-8453-43B7-BB23-6215C3143B90}"/>
              </a:ext>
            </a:extLst>
          </p:cNvPr>
          <p:cNvCxnSpPr>
            <a:cxnSpLocks/>
          </p:cNvCxnSpPr>
          <p:nvPr/>
        </p:nvCxnSpPr>
        <p:spPr>
          <a:xfrm>
            <a:off x="8889357" y="5843387"/>
            <a:ext cx="0" cy="3499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15299E3-9023-44F0-BB90-3B2BCC875BB9}"/>
              </a:ext>
            </a:extLst>
          </p:cNvPr>
          <p:cNvSpPr/>
          <p:nvPr/>
        </p:nvSpPr>
        <p:spPr>
          <a:xfrm>
            <a:off x="11704763" y="601414"/>
            <a:ext cx="374399" cy="340294"/>
          </a:xfrm>
          <a:prstGeom prst="rect">
            <a:avLst/>
          </a:prstGeom>
          <a:noFill/>
          <a:ln w="38100">
            <a:solidFill>
              <a:srgbClr val="1D3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8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s and calendar on white table">
            <a:extLst>
              <a:ext uri="{FF2B5EF4-FFF2-40B4-BE49-F238E27FC236}">
                <a16:creationId xmlns:a16="http://schemas.microsoft.com/office/drawing/2014/main" xmlns="" id="{E7D54B77-C2BE-430B-BFCD-AA5285B6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1C7135-FF78-42EA-968E-76DDFFA3C4AD}"/>
              </a:ext>
            </a:extLst>
          </p:cNvPr>
          <p:cNvSpPr/>
          <p:nvPr/>
        </p:nvSpPr>
        <p:spPr>
          <a:xfrm>
            <a:off x="4543425" y="0"/>
            <a:ext cx="76485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403DEC5-6584-4F68-AB53-2740B6246550}"/>
              </a:ext>
            </a:extLst>
          </p:cNvPr>
          <p:cNvSpPr/>
          <p:nvPr/>
        </p:nvSpPr>
        <p:spPr>
          <a:xfrm>
            <a:off x="2834640" y="874195"/>
            <a:ext cx="8741475" cy="29352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4CE9C9-05F6-4545-8F82-7EC4B89CCC2E}"/>
              </a:ext>
            </a:extLst>
          </p:cNvPr>
          <p:cNvSpPr txBox="1"/>
          <p:nvPr/>
        </p:nvSpPr>
        <p:spPr>
          <a:xfrm>
            <a:off x="3308808" y="1221434"/>
            <a:ext cx="742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Также аудитом установлено, что в нарушение </a:t>
            </a:r>
            <a:r>
              <a:rPr lang="ru-RU" sz="1600" dirty="0" smtClean="0">
                <a:latin typeface="Montserrat" pitchFamily="2" charset="-52"/>
              </a:rPr>
              <a:t>подпункта 3</a:t>
            </a:r>
            <a:r>
              <a:rPr lang="ru-RU" sz="1600" dirty="0">
                <a:latin typeface="Montserrat" pitchFamily="2" charset="-52"/>
              </a:rPr>
              <a:t>, 4 пункта 2 статьи 181 и подпункта 4 пункта 2 статьи 48 Трудового кодекса на кафедре «Экономика» работает сотрудник, который своевременно не прошел периодический медицинский осмотр и не имеет допуск </a:t>
            </a:r>
            <a:r>
              <a:rPr lang="ru-RU" sz="1600" dirty="0" smtClean="0">
                <a:latin typeface="Montserrat" pitchFamily="2" charset="-52"/>
              </a:rPr>
              <a:t>к </a:t>
            </a:r>
            <a:r>
              <a:rPr lang="ru-RU" sz="1600" dirty="0">
                <a:latin typeface="Montserrat" pitchFamily="2" charset="-52"/>
              </a:rPr>
              <a:t>работе.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83043D-5872-4E05-8D15-6C48A64B341B}"/>
              </a:ext>
            </a:extLst>
          </p:cNvPr>
          <p:cNvSpPr txBox="1"/>
          <p:nvPr/>
        </p:nvSpPr>
        <p:spPr>
          <a:xfrm>
            <a:off x="3308808" y="2745356"/>
            <a:ext cx="7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Списание товарно-материальных ценностей осуществляется в соответствии с принятой Учетной политикой.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79A7903-37C0-40C7-8960-4C67F9FB3410}"/>
              </a:ext>
            </a:extLst>
          </p:cNvPr>
          <p:cNvSpPr/>
          <p:nvPr/>
        </p:nvSpPr>
        <p:spPr>
          <a:xfrm>
            <a:off x="2834640" y="4233672"/>
            <a:ext cx="8741475" cy="1956816"/>
          </a:xfrm>
          <a:prstGeom prst="round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70F58A-91E5-4B30-A5E5-A8CAC188D808}"/>
              </a:ext>
            </a:extLst>
          </p:cNvPr>
          <p:cNvSpPr txBox="1"/>
          <p:nvPr/>
        </p:nvSpPr>
        <p:spPr>
          <a:xfrm>
            <a:off x="2990088" y="4435746"/>
            <a:ext cx="841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Инвентаризация основных средств и активов проводится ежегодно перед составлением годовой финансовой отчетности в соответствии со сроками, приказа МФ РК от 31.03.2015 года № 241 «Об утверждении Правил ведения бухгалтерского учета» и принятой Учетной политикой Общества.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92F64A3-D625-4A3A-8F66-7C3BDE958724}"/>
              </a:ext>
            </a:extLst>
          </p:cNvPr>
          <p:cNvCxnSpPr/>
          <p:nvPr/>
        </p:nvCxnSpPr>
        <p:spPr>
          <a:xfrm>
            <a:off x="11170763" y="1429999"/>
            <a:ext cx="0" cy="16661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6FE1B4BA-59FA-40B8-B7B7-3857186D1535}"/>
              </a:ext>
            </a:extLst>
          </p:cNvPr>
          <p:cNvSpPr/>
          <p:nvPr/>
        </p:nvSpPr>
        <p:spPr>
          <a:xfrm>
            <a:off x="11114202" y="1637389"/>
            <a:ext cx="113121" cy="292231"/>
          </a:xfrm>
          <a:prstGeom prst="roundRect">
            <a:avLst>
              <a:gd name="adj" fmla="val 50000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0D458B-5376-4715-B61B-322507038F67}"/>
              </a:ext>
            </a:extLst>
          </p:cNvPr>
          <p:cNvSpPr txBox="1"/>
          <p:nvPr/>
        </p:nvSpPr>
        <p:spPr>
          <a:xfrm>
            <a:off x="2990088" y="5491362"/>
            <a:ext cx="841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Аудитом соблюдения нормативов на соответствие определения лимитов административных расходов, нарушении не установлено. </a:t>
            </a:r>
          </a:p>
        </p:txBody>
      </p:sp>
    </p:spTree>
    <p:extLst>
      <p:ext uri="{BB962C8B-B14F-4D97-AF65-F5344CB8AC3E}">
        <p14:creationId xmlns:p14="http://schemas.microsoft.com/office/powerpoint/2010/main" val="45696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cBook on table near mug">
            <a:extLst>
              <a:ext uri="{FF2B5EF4-FFF2-40B4-BE49-F238E27FC236}">
                <a16:creationId xmlns:a16="http://schemas.microsoft.com/office/drawing/2014/main" xmlns="" id="{F60DBA5F-FD59-4CF8-878E-2DC0930F6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22299"/>
          <a:stretch/>
        </p:blipFill>
        <p:spPr bwMode="auto">
          <a:xfrm>
            <a:off x="3543300" y="0"/>
            <a:ext cx="320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EF958EB-43B1-4B0A-B1CE-359C19FDE56C}"/>
              </a:ext>
            </a:extLst>
          </p:cNvPr>
          <p:cNvSpPr/>
          <p:nvPr/>
        </p:nvSpPr>
        <p:spPr>
          <a:xfrm>
            <a:off x="3543300" y="0"/>
            <a:ext cx="320833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1D3D6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ECEC8F-BEBC-47B1-962D-B6F7E5513987}"/>
              </a:ext>
            </a:extLst>
          </p:cNvPr>
          <p:cNvSpPr/>
          <p:nvPr/>
        </p:nvSpPr>
        <p:spPr>
          <a:xfrm>
            <a:off x="6203744" y="760706"/>
            <a:ext cx="813074" cy="763294"/>
          </a:xfrm>
          <a:prstGeom prst="roundRect">
            <a:avLst>
              <a:gd name="adj" fmla="val 31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7559EC-4512-45CA-9AEE-BE90E3F77121}"/>
              </a:ext>
            </a:extLst>
          </p:cNvPr>
          <p:cNvSpPr txBox="1"/>
          <p:nvPr/>
        </p:nvSpPr>
        <p:spPr>
          <a:xfrm>
            <a:off x="253795" y="2835354"/>
            <a:ext cx="3208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itchFamily="2" charset="-52"/>
                <a:ea typeface="Open Sans" pitchFamily="2" charset="0"/>
                <a:cs typeface="Open Sans" pitchFamily="2" charset="0"/>
              </a:rPr>
              <a:t>ПО РЕЗУЛЬТАТАМ АУДИТА РЕКОМЕНДОВАНО: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A83CBA1-4BF3-43FC-B5EA-2E7F22F5F942}"/>
              </a:ext>
            </a:extLst>
          </p:cNvPr>
          <p:cNvSpPr/>
          <p:nvPr/>
        </p:nvSpPr>
        <p:spPr>
          <a:xfrm>
            <a:off x="6284912" y="817246"/>
            <a:ext cx="692619" cy="650214"/>
          </a:xfrm>
          <a:prstGeom prst="roundRect">
            <a:avLst>
              <a:gd name="adj" fmla="val 31884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-52"/>
              </a:rPr>
              <a:t>01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172DF31-E032-4024-9111-B1045D6E0D6A}"/>
              </a:ext>
            </a:extLst>
          </p:cNvPr>
          <p:cNvSpPr/>
          <p:nvPr/>
        </p:nvSpPr>
        <p:spPr>
          <a:xfrm>
            <a:off x="6203744" y="1987049"/>
            <a:ext cx="813074" cy="763294"/>
          </a:xfrm>
          <a:prstGeom prst="roundRect">
            <a:avLst>
              <a:gd name="adj" fmla="val 31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2D0799B-29C1-4D40-ABB0-33E613BF5852}"/>
              </a:ext>
            </a:extLst>
          </p:cNvPr>
          <p:cNvSpPr/>
          <p:nvPr/>
        </p:nvSpPr>
        <p:spPr>
          <a:xfrm>
            <a:off x="6284912" y="2043589"/>
            <a:ext cx="692619" cy="650214"/>
          </a:xfrm>
          <a:prstGeom prst="roundRect">
            <a:avLst>
              <a:gd name="adj" fmla="val 31884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-52"/>
              </a:rPr>
              <a:t>02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7C75FFCD-7ED4-4679-8A5E-F7B85E6DD614}"/>
              </a:ext>
            </a:extLst>
          </p:cNvPr>
          <p:cNvSpPr/>
          <p:nvPr/>
        </p:nvSpPr>
        <p:spPr>
          <a:xfrm>
            <a:off x="6203744" y="3180056"/>
            <a:ext cx="813074" cy="763294"/>
          </a:xfrm>
          <a:prstGeom prst="roundRect">
            <a:avLst>
              <a:gd name="adj" fmla="val 31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FC2E0C4-F0FD-435B-85A1-FBFE655D23B1}"/>
              </a:ext>
            </a:extLst>
          </p:cNvPr>
          <p:cNvSpPr/>
          <p:nvPr/>
        </p:nvSpPr>
        <p:spPr>
          <a:xfrm>
            <a:off x="6284912" y="3239109"/>
            <a:ext cx="692619" cy="650214"/>
          </a:xfrm>
          <a:prstGeom prst="roundRect">
            <a:avLst>
              <a:gd name="adj" fmla="val 31884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-52"/>
              </a:rPr>
              <a:t>03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2E95D29-257B-4E6E-9B3D-721EC4E1D219}"/>
              </a:ext>
            </a:extLst>
          </p:cNvPr>
          <p:cNvSpPr/>
          <p:nvPr/>
        </p:nvSpPr>
        <p:spPr>
          <a:xfrm>
            <a:off x="6203744" y="4383162"/>
            <a:ext cx="813074" cy="763294"/>
          </a:xfrm>
          <a:prstGeom prst="roundRect">
            <a:avLst>
              <a:gd name="adj" fmla="val 31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A935D61-CF32-4906-AC4D-E4E2140E4B9E}"/>
              </a:ext>
            </a:extLst>
          </p:cNvPr>
          <p:cNvSpPr/>
          <p:nvPr/>
        </p:nvSpPr>
        <p:spPr>
          <a:xfrm>
            <a:off x="6284912" y="4439702"/>
            <a:ext cx="692619" cy="650214"/>
          </a:xfrm>
          <a:prstGeom prst="roundRect">
            <a:avLst>
              <a:gd name="adj" fmla="val 31884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-52"/>
              </a:rPr>
              <a:t>04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7854B83-7BF3-4578-9BBF-54C986A3B4A2}"/>
              </a:ext>
            </a:extLst>
          </p:cNvPr>
          <p:cNvSpPr/>
          <p:nvPr/>
        </p:nvSpPr>
        <p:spPr>
          <a:xfrm>
            <a:off x="6203744" y="5586268"/>
            <a:ext cx="813074" cy="763294"/>
          </a:xfrm>
          <a:prstGeom prst="roundRect">
            <a:avLst>
              <a:gd name="adj" fmla="val 31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B3FB9A9-5454-4F08-B8A0-6862507748A8}"/>
              </a:ext>
            </a:extLst>
          </p:cNvPr>
          <p:cNvSpPr/>
          <p:nvPr/>
        </p:nvSpPr>
        <p:spPr>
          <a:xfrm>
            <a:off x="6284912" y="5642808"/>
            <a:ext cx="692619" cy="650214"/>
          </a:xfrm>
          <a:prstGeom prst="roundRect">
            <a:avLst>
              <a:gd name="adj" fmla="val 31884"/>
            </a:avLst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-52"/>
              </a:rPr>
              <a:t>05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FC9A8F-DBEB-443C-AF6B-61E79A93F100}"/>
              </a:ext>
            </a:extLst>
          </p:cNvPr>
          <p:cNvSpPr txBox="1"/>
          <p:nvPr/>
        </p:nvSpPr>
        <p:spPr>
          <a:xfrm>
            <a:off x="7121631" y="776444"/>
            <a:ext cx="4687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itchFamily="2" charset="-52"/>
                <a:cs typeface="Times New Roman" panose="02020603050405020304" pitchFamily="18" charset="0"/>
              </a:rPr>
              <a:t>необходимо на официальном сайте Общества разместить планы работ кафедры и отчеты об их исполнении за последние 3 учебных года;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120251-C485-4BD3-98F9-DC13772D013C}"/>
              </a:ext>
            </a:extLst>
          </p:cNvPr>
          <p:cNvSpPr txBox="1"/>
          <p:nvPr/>
        </p:nvSpPr>
        <p:spPr>
          <a:xfrm>
            <a:off x="7097987" y="2022447"/>
            <a:ext cx="49432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itchFamily="2" charset="-52"/>
                <a:cs typeface="Times New Roman" panose="02020603050405020304" pitchFamily="18" charset="0"/>
              </a:rPr>
              <a:t>обеспечить обязательное указание даты и источника утверждения размещаемой информации на официальном сайте Общества;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B7B2D3-C177-4290-B8EC-9F4D657242FF}"/>
              </a:ext>
            </a:extLst>
          </p:cNvPr>
          <p:cNvSpPr txBox="1"/>
          <p:nvPr/>
        </p:nvSpPr>
        <p:spPr>
          <a:xfrm>
            <a:off x="7097986" y="3315481"/>
            <a:ext cx="4943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itchFamily="2" charset="-52"/>
                <a:cs typeface="Times New Roman" panose="02020603050405020304" pitchFamily="18" charset="0"/>
              </a:rPr>
              <a:t>не имевшим допуск к работе пройти профилактический медицинский осмотр;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0792FF-30E5-4454-BBC6-3F00F7F96E42}"/>
              </a:ext>
            </a:extLst>
          </p:cNvPr>
          <p:cNvSpPr txBox="1"/>
          <p:nvPr/>
        </p:nvSpPr>
        <p:spPr>
          <a:xfrm>
            <a:off x="7121631" y="4441643"/>
            <a:ext cx="4943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itchFamily="2" charset="-52"/>
                <a:cs typeface="Times New Roman" panose="02020603050405020304" pitchFamily="18" charset="0"/>
              </a:rPr>
              <a:t>строго соблюдать требования нормативно-правовых актов Республики Казахстан, положения о специальной кафедре и должностные обязанности заведующего кафедры;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C5F6AE-26FA-4DE1-A297-95386FB8BC04}"/>
              </a:ext>
            </a:extLst>
          </p:cNvPr>
          <p:cNvSpPr txBox="1"/>
          <p:nvPr/>
        </p:nvSpPr>
        <p:spPr>
          <a:xfrm>
            <a:off x="7145276" y="5501979"/>
            <a:ext cx="50467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itchFamily="2" charset="-52"/>
                <a:cs typeface="Times New Roman" panose="02020603050405020304" pitchFamily="18" charset="0"/>
              </a:rPr>
              <a:t>усилить внутренний контроль и принять меры дисциплинарного характера по отношению к виновным лицам.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04E2CD-8F28-4378-B7D9-71B2D77F2F49}"/>
              </a:ext>
            </a:extLst>
          </p:cNvPr>
          <p:cNvSpPr txBox="1"/>
          <p:nvPr/>
        </p:nvSpPr>
        <p:spPr>
          <a:xfrm>
            <a:off x="253795" y="6003313"/>
            <a:ext cx="316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itchFamily="2" charset="-52"/>
                <a:cs typeface="Times New Roman" panose="02020603050405020304" pitchFamily="18" charset="0"/>
              </a:rPr>
              <a:t> Кафедрой информация должна быть предоставлена до 25 декабря 2025 года.</a:t>
            </a:r>
          </a:p>
        </p:txBody>
      </p:sp>
    </p:spTree>
    <p:extLst>
      <p:ext uri="{BB962C8B-B14F-4D97-AF65-F5344CB8AC3E}">
        <p14:creationId xmlns:p14="http://schemas.microsoft.com/office/powerpoint/2010/main" val="203435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81C12D1-BD96-4297-BF05-9B9C6A174EE5}"/>
              </a:ext>
            </a:extLst>
          </p:cNvPr>
          <p:cNvSpPr/>
          <p:nvPr/>
        </p:nvSpPr>
        <p:spPr>
          <a:xfrm>
            <a:off x="850900" y="551576"/>
            <a:ext cx="2286000" cy="2286000"/>
          </a:xfrm>
          <a:prstGeom prst="ellipse">
            <a:avLst/>
          </a:prstGeom>
          <a:noFill/>
          <a:ln w="3175">
            <a:solidFill>
              <a:srgbClr val="1D3D6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309482-3F47-4384-9052-161C50A4B2A2}"/>
              </a:ext>
            </a:extLst>
          </p:cNvPr>
          <p:cNvSpPr/>
          <p:nvPr/>
        </p:nvSpPr>
        <p:spPr>
          <a:xfrm>
            <a:off x="939800" y="220980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F292C43-1DEF-4DA8-8F27-FBD9A261F9D1}"/>
              </a:ext>
            </a:extLst>
          </p:cNvPr>
          <p:cNvSpPr/>
          <p:nvPr/>
        </p:nvSpPr>
        <p:spPr>
          <a:xfrm>
            <a:off x="996332" y="2266332"/>
            <a:ext cx="496535" cy="496535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5E6A663-1980-40F5-92E2-44992CCA36F8}"/>
              </a:ext>
            </a:extLst>
          </p:cNvPr>
          <p:cNvSpPr/>
          <p:nvPr/>
        </p:nvSpPr>
        <p:spPr>
          <a:xfrm>
            <a:off x="2587284" y="650018"/>
            <a:ext cx="399756" cy="3997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14B8CB0-CC3B-4606-B45D-222827F5B949}"/>
              </a:ext>
            </a:extLst>
          </p:cNvPr>
          <p:cNvSpPr/>
          <p:nvPr/>
        </p:nvSpPr>
        <p:spPr>
          <a:xfrm>
            <a:off x="2624356" y="687090"/>
            <a:ext cx="325612" cy="325612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7193E2-3E95-450A-A3A2-477AEACA8A9E}"/>
              </a:ext>
            </a:extLst>
          </p:cNvPr>
          <p:cNvSpPr/>
          <p:nvPr/>
        </p:nvSpPr>
        <p:spPr>
          <a:xfrm>
            <a:off x="9620082" y="476867"/>
            <a:ext cx="2286000" cy="2286000"/>
          </a:xfrm>
          <a:prstGeom prst="ellipse">
            <a:avLst/>
          </a:prstGeom>
          <a:noFill/>
          <a:ln w="3175">
            <a:solidFill>
              <a:srgbClr val="1D3D6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148753C-97F8-4B14-B0BC-D8E330F47994}"/>
              </a:ext>
            </a:extLst>
          </p:cNvPr>
          <p:cNvSpPr/>
          <p:nvPr/>
        </p:nvSpPr>
        <p:spPr>
          <a:xfrm>
            <a:off x="11356466" y="575309"/>
            <a:ext cx="399756" cy="3997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5C3C2AD-7586-49BD-AADA-A97B6CDF6103}"/>
              </a:ext>
            </a:extLst>
          </p:cNvPr>
          <p:cNvSpPr/>
          <p:nvPr/>
        </p:nvSpPr>
        <p:spPr>
          <a:xfrm>
            <a:off x="11393538" y="612381"/>
            <a:ext cx="325612" cy="325612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8DABBE5E-5D13-45C0-B209-6840B1959012}"/>
              </a:ext>
            </a:extLst>
          </p:cNvPr>
          <p:cNvSpPr/>
          <p:nvPr/>
        </p:nvSpPr>
        <p:spPr>
          <a:xfrm>
            <a:off x="6364521" y="165101"/>
            <a:ext cx="5179779" cy="6439726"/>
          </a:xfrm>
          <a:custGeom>
            <a:avLst/>
            <a:gdLst>
              <a:gd name="connsiteX0" fmla="*/ 2114550 w 4229100"/>
              <a:gd name="connsiteY0" fmla="*/ 0 h 5060970"/>
              <a:gd name="connsiteX1" fmla="*/ 4229100 w 4229100"/>
              <a:gd name="connsiteY1" fmla="*/ 2114550 h 5060970"/>
              <a:gd name="connsiteX2" fmla="*/ 4229100 w 4229100"/>
              <a:gd name="connsiteY2" fmla="*/ 5060950 h 5060970"/>
              <a:gd name="connsiteX3" fmla="*/ 4229099 w 4229100"/>
              <a:gd name="connsiteY3" fmla="*/ 5060970 h 5060970"/>
              <a:gd name="connsiteX4" fmla="*/ 4229099 w 4229100"/>
              <a:gd name="connsiteY4" fmla="*/ 4851400 h 5060970"/>
              <a:gd name="connsiteX5" fmla="*/ 0 w 4229100"/>
              <a:gd name="connsiteY5" fmla="*/ 4851400 h 5060970"/>
              <a:gd name="connsiteX6" fmla="*/ 0 w 4229100"/>
              <a:gd name="connsiteY6" fmla="*/ 2114550 h 5060970"/>
              <a:gd name="connsiteX7" fmla="*/ 2114550 w 4229100"/>
              <a:gd name="connsiteY7" fmla="*/ 0 h 50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100" h="5060970">
                <a:moveTo>
                  <a:pt x="2114550" y="0"/>
                </a:moveTo>
                <a:cubicBezTo>
                  <a:pt x="3282384" y="0"/>
                  <a:pt x="4229100" y="946716"/>
                  <a:pt x="4229100" y="2114550"/>
                </a:cubicBezTo>
                <a:lnTo>
                  <a:pt x="4229100" y="5060950"/>
                </a:lnTo>
                <a:lnTo>
                  <a:pt x="4229099" y="5060970"/>
                </a:lnTo>
                <a:lnTo>
                  <a:pt x="4229099" y="4851400"/>
                </a:lnTo>
                <a:lnTo>
                  <a:pt x="0" y="4851400"/>
                </a:lnTo>
                <a:lnTo>
                  <a:pt x="0" y="2114550"/>
                </a:lnTo>
                <a:cubicBezTo>
                  <a:pt x="0" y="946716"/>
                  <a:pt x="946716" y="0"/>
                  <a:pt x="2114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1D3D65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 descr="white iMac">
            <a:extLst>
              <a:ext uri="{FF2B5EF4-FFF2-40B4-BE49-F238E27FC236}">
                <a16:creationId xmlns:a16="http://schemas.microsoft.com/office/drawing/2014/main" xmlns="" id="{8F4F609F-8438-4D5A-8EF9-15095FF4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8772" r="4838" b="5442"/>
          <a:stretch>
            <a:fillRect/>
          </a:stretch>
        </p:blipFill>
        <p:spPr bwMode="auto">
          <a:xfrm>
            <a:off x="6547589" y="551576"/>
            <a:ext cx="4802888" cy="5747623"/>
          </a:xfrm>
          <a:custGeom>
            <a:avLst/>
            <a:gdLst>
              <a:gd name="connsiteX0" fmla="*/ 2114550 w 4229100"/>
              <a:gd name="connsiteY0" fmla="*/ 0 h 5060970"/>
              <a:gd name="connsiteX1" fmla="*/ 4229100 w 4229100"/>
              <a:gd name="connsiteY1" fmla="*/ 2114550 h 5060970"/>
              <a:gd name="connsiteX2" fmla="*/ 4229100 w 4229100"/>
              <a:gd name="connsiteY2" fmla="*/ 5060950 h 5060970"/>
              <a:gd name="connsiteX3" fmla="*/ 4229099 w 4229100"/>
              <a:gd name="connsiteY3" fmla="*/ 5060970 h 5060970"/>
              <a:gd name="connsiteX4" fmla="*/ 4229099 w 4229100"/>
              <a:gd name="connsiteY4" fmla="*/ 4851400 h 5060970"/>
              <a:gd name="connsiteX5" fmla="*/ 0 w 4229100"/>
              <a:gd name="connsiteY5" fmla="*/ 4851400 h 5060970"/>
              <a:gd name="connsiteX6" fmla="*/ 0 w 4229100"/>
              <a:gd name="connsiteY6" fmla="*/ 2114550 h 5060970"/>
              <a:gd name="connsiteX7" fmla="*/ 2114550 w 4229100"/>
              <a:gd name="connsiteY7" fmla="*/ 0 h 50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100" h="5060970">
                <a:moveTo>
                  <a:pt x="2114550" y="0"/>
                </a:moveTo>
                <a:cubicBezTo>
                  <a:pt x="3282384" y="0"/>
                  <a:pt x="4229100" y="946716"/>
                  <a:pt x="4229100" y="2114550"/>
                </a:cubicBezTo>
                <a:lnTo>
                  <a:pt x="4229100" y="5060950"/>
                </a:lnTo>
                <a:lnTo>
                  <a:pt x="4229099" y="5060970"/>
                </a:lnTo>
                <a:lnTo>
                  <a:pt x="4229099" y="4851400"/>
                </a:lnTo>
                <a:lnTo>
                  <a:pt x="0" y="4851400"/>
                </a:lnTo>
                <a:lnTo>
                  <a:pt x="0" y="2114550"/>
                </a:lnTo>
                <a:cubicBezTo>
                  <a:pt x="0" y="946716"/>
                  <a:pt x="946716" y="0"/>
                  <a:pt x="211455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E63CC25-B852-4008-83A5-60B24953D64F}"/>
              </a:ext>
            </a:extLst>
          </p:cNvPr>
          <p:cNvSpPr/>
          <p:nvPr/>
        </p:nvSpPr>
        <p:spPr>
          <a:xfrm>
            <a:off x="495300" y="3882131"/>
            <a:ext cx="6362700" cy="2235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1D3D65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3CF30D4-5AC1-4B5B-A360-527FF3C8E9F1}"/>
              </a:ext>
            </a:extLst>
          </p:cNvPr>
          <p:cNvSpPr/>
          <p:nvPr/>
        </p:nvSpPr>
        <p:spPr>
          <a:xfrm>
            <a:off x="5357935" y="4308293"/>
            <a:ext cx="1222130" cy="12221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2C02E06-F076-4798-ACB0-0FBC0E1D324A}"/>
              </a:ext>
            </a:extLst>
          </p:cNvPr>
          <p:cNvSpPr/>
          <p:nvPr/>
        </p:nvSpPr>
        <p:spPr>
          <a:xfrm>
            <a:off x="5403850" y="4354208"/>
            <a:ext cx="1130300" cy="1130300"/>
          </a:xfrm>
          <a:prstGeom prst="ellipse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oogle Shape;14386;p75">
            <a:extLst>
              <a:ext uri="{FF2B5EF4-FFF2-40B4-BE49-F238E27FC236}">
                <a16:creationId xmlns:a16="http://schemas.microsoft.com/office/drawing/2014/main" xmlns="" id="{910DF254-4C5A-49CB-912D-13EC59D293A8}"/>
              </a:ext>
            </a:extLst>
          </p:cNvPr>
          <p:cNvGrpSpPr/>
          <p:nvPr/>
        </p:nvGrpSpPr>
        <p:grpSpPr>
          <a:xfrm>
            <a:off x="5657920" y="4661369"/>
            <a:ext cx="667266" cy="523219"/>
            <a:chOff x="-41700242" y="2382950"/>
            <a:chExt cx="317425" cy="248900"/>
          </a:xfrm>
          <a:solidFill>
            <a:schemeClr val="bg1"/>
          </a:solidFill>
        </p:grpSpPr>
        <p:sp>
          <p:nvSpPr>
            <p:cNvPr id="17" name="Google Shape;14387;p75">
              <a:extLst>
                <a:ext uri="{FF2B5EF4-FFF2-40B4-BE49-F238E27FC236}">
                  <a16:creationId xmlns:a16="http://schemas.microsoft.com/office/drawing/2014/main" xmlns="" id="{E71BD5ED-8CB9-4999-BA79-928743D49C4D}"/>
                </a:ext>
              </a:extLst>
            </p:cNvPr>
            <p:cNvSpPr/>
            <p:nvPr/>
          </p:nvSpPr>
          <p:spPr>
            <a:xfrm>
              <a:off x="-41700242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88;p75">
              <a:extLst>
                <a:ext uri="{FF2B5EF4-FFF2-40B4-BE49-F238E27FC236}">
                  <a16:creationId xmlns:a16="http://schemas.microsoft.com/office/drawing/2014/main" xmlns="" id="{C177720B-A98A-4BF8-9D12-35710D1A32B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78259C-9F87-4DE8-B50E-0AA24E6226AC}"/>
              </a:ext>
            </a:extLst>
          </p:cNvPr>
          <p:cNvSpPr txBox="1"/>
          <p:nvPr/>
        </p:nvSpPr>
        <p:spPr>
          <a:xfrm>
            <a:off x="911373" y="4207743"/>
            <a:ext cx="5095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2. Учебно-методическая, научно-исследовательская и воспитательная работа на </a:t>
            </a:r>
            <a:endParaRPr lang="en-US" sz="2000" dirty="0">
              <a:latin typeface="Montserrat" pitchFamily="2" charset="-52"/>
            </a:endParaRPr>
          </a:p>
          <a:p>
            <a:r>
              <a:rPr lang="ru-RU" sz="2000" dirty="0">
                <a:latin typeface="Montserrat" pitchFamily="2" charset="-52"/>
              </a:rPr>
              <a:t>кафедре «Теплоэнергетика» </a:t>
            </a:r>
            <a:endParaRPr lang="en-US" sz="2000" dirty="0">
              <a:latin typeface="Montserrat" pitchFamily="2" charset="-52"/>
            </a:endParaRPr>
          </a:p>
          <a:p>
            <a:r>
              <a:rPr lang="ru-RU" sz="2000" dirty="0">
                <a:latin typeface="Montserrat" pitchFamily="2" charset="-52"/>
              </a:rPr>
              <a:t>ведутся должным образом.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12B0704-C1F9-4B8C-8FF2-B24230F44211}"/>
              </a:ext>
            </a:extLst>
          </p:cNvPr>
          <p:cNvGrpSpPr/>
          <p:nvPr/>
        </p:nvGrpSpPr>
        <p:grpSpPr>
          <a:xfrm>
            <a:off x="4114800" y="687090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9E45EE14-87C6-4B4E-90C1-5755B5ACECD5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44E8B97-7B91-4D2A-80AC-E8EE08193724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51248C9D-61A7-4C04-9533-FE6CABCF768F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8E4FDAE5-4121-45ED-8757-29C64DC9D9D5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AD5D11FF-3D3E-4228-84CF-7DBD0EAD2D7A}"/>
              </a:ext>
            </a:extLst>
          </p:cNvPr>
          <p:cNvGrpSpPr/>
          <p:nvPr/>
        </p:nvGrpSpPr>
        <p:grpSpPr>
          <a:xfrm>
            <a:off x="4114800" y="853162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15E06277-81E8-4B4F-BA09-4863CEA378CF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9F25CF23-0E42-4AD2-B7E5-7C1853192DC2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82A240B9-674E-440F-B6F7-66E51B2277BA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AB2767E0-B50C-41AA-AE89-35056EEC27B6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D024D454-1B75-4071-8AB2-B4336759D20D}"/>
              </a:ext>
            </a:extLst>
          </p:cNvPr>
          <p:cNvGrpSpPr/>
          <p:nvPr/>
        </p:nvGrpSpPr>
        <p:grpSpPr>
          <a:xfrm>
            <a:off x="4114800" y="1012702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3293C37C-45AE-443E-8884-CF05350284AF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2485C45E-EAA1-41E9-9AB3-5760C516864C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9C5F01DB-E759-40FF-87BE-A32A82ACE671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86E61227-29BE-40FF-91F9-11EB5CEB48EA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AA50D181-0CB9-4310-9A49-E3AAA75AE836}"/>
              </a:ext>
            </a:extLst>
          </p:cNvPr>
          <p:cNvGrpSpPr/>
          <p:nvPr/>
        </p:nvGrpSpPr>
        <p:grpSpPr>
          <a:xfrm>
            <a:off x="4114800" y="1180961"/>
            <a:ext cx="650804" cy="101600"/>
            <a:chOff x="4114800" y="687090"/>
            <a:chExt cx="650804" cy="101600"/>
          </a:xfrm>
          <a:solidFill>
            <a:schemeClr val="bg1">
              <a:lumMod val="85000"/>
            </a:schemeClr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9A9E400E-0CD3-46D5-9727-562414981535}"/>
                </a:ext>
              </a:extLst>
            </p:cNvPr>
            <p:cNvSpPr/>
            <p:nvPr/>
          </p:nvSpPr>
          <p:spPr>
            <a:xfrm>
              <a:off x="4114800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0B64A8DC-7DA6-4E26-97CB-0E38C12401F3}"/>
                </a:ext>
              </a:extLst>
            </p:cNvPr>
            <p:cNvSpPr/>
            <p:nvPr/>
          </p:nvSpPr>
          <p:spPr>
            <a:xfrm>
              <a:off x="4297868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D32C725E-E556-4EF4-885C-25CB46AAB131}"/>
                </a:ext>
              </a:extLst>
            </p:cNvPr>
            <p:cNvSpPr/>
            <p:nvPr/>
          </p:nvSpPr>
          <p:spPr>
            <a:xfrm>
              <a:off x="4480936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8413DCC-D4DE-4FA9-9EF7-28A4C112B091}"/>
                </a:ext>
              </a:extLst>
            </p:cNvPr>
            <p:cNvSpPr/>
            <p:nvPr/>
          </p:nvSpPr>
          <p:spPr>
            <a:xfrm>
              <a:off x="4664004" y="687090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573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6FFF77E-7FEB-45E2-8035-2259C9E0F261}"/>
              </a:ext>
            </a:extLst>
          </p:cNvPr>
          <p:cNvSpPr/>
          <p:nvPr/>
        </p:nvSpPr>
        <p:spPr>
          <a:xfrm>
            <a:off x="1" y="-11742"/>
            <a:ext cx="711200" cy="6869742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31A8F794-CDA1-41B1-B2AE-F565C2592F33}"/>
              </a:ext>
            </a:extLst>
          </p:cNvPr>
          <p:cNvSpPr/>
          <p:nvPr/>
        </p:nvSpPr>
        <p:spPr>
          <a:xfrm>
            <a:off x="2518610" y="1923927"/>
            <a:ext cx="2535264" cy="3987908"/>
          </a:xfrm>
          <a:prstGeom prst="roundRect">
            <a:avLst>
              <a:gd name="adj" fmla="val 9835"/>
            </a:avLst>
          </a:prstGeom>
          <a:noFill/>
          <a:ln>
            <a:solidFill>
              <a:srgbClr val="1D3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62E241-FCC2-4F5B-AF7E-9DBF6414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63563" y="1235025"/>
            <a:ext cx="2216823" cy="3171679"/>
          </a:xfrm>
          <a:custGeom>
            <a:avLst/>
            <a:gdLst>
              <a:gd name="connsiteX0" fmla="*/ 241315 w 2453640"/>
              <a:gd name="connsiteY0" fmla="*/ 0 h 3785418"/>
              <a:gd name="connsiteX1" fmla="*/ 2212325 w 2453640"/>
              <a:gd name="connsiteY1" fmla="*/ 0 h 3785418"/>
              <a:gd name="connsiteX2" fmla="*/ 2453640 w 2453640"/>
              <a:gd name="connsiteY2" fmla="*/ 241315 h 3785418"/>
              <a:gd name="connsiteX3" fmla="*/ 2453640 w 2453640"/>
              <a:gd name="connsiteY3" fmla="*/ 3544103 h 3785418"/>
              <a:gd name="connsiteX4" fmla="*/ 2212325 w 2453640"/>
              <a:gd name="connsiteY4" fmla="*/ 3785418 h 3785418"/>
              <a:gd name="connsiteX5" fmla="*/ 241315 w 2453640"/>
              <a:gd name="connsiteY5" fmla="*/ 3785418 h 3785418"/>
              <a:gd name="connsiteX6" fmla="*/ 0 w 2453640"/>
              <a:gd name="connsiteY6" fmla="*/ 3544103 h 3785418"/>
              <a:gd name="connsiteX7" fmla="*/ 0 w 2453640"/>
              <a:gd name="connsiteY7" fmla="*/ 241315 h 3785418"/>
              <a:gd name="connsiteX8" fmla="*/ 241315 w 2453640"/>
              <a:gd name="connsiteY8" fmla="*/ 0 h 37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3785418">
                <a:moveTo>
                  <a:pt x="241315" y="0"/>
                </a:moveTo>
                <a:lnTo>
                  <a:pt x="2212325" y="0"/>
                </a:lnTo>
                <a:cubicBezTo>
                  <a:pt x="2345600" y="0"/>
                  <a:pt x="2453640" y="108040"/>
                  <a:pt x="2453640" y="241315"/>
                </a:cubicBezTo>
                <a:lnTo>
                  <a:pt x="2453640" y="3544103"/>
                </a:lnTo>
                <a:cubicBezTo>
                  <a:pt x="2453640" y="3677378"/>
                  <a:pt x="2345600" y="3785418"/>
                  <a:pt x="2212325" y="3785418"/>
                </a:cubicBezTo>
                <a:lnTo>
                  <a:pt x="241315" y="3785418"/>
                </a:lnTo>
                <a:cubicBezTo>
                  <a:pt x="108040" y="3785418"/>
                  <a:pt x="0" y="3677378"/>
                  <a:pt x="0" y="3544103"/>
                </a:cubicBezTo>
                <a:lnTo>
                  <a:pt x="0" y="241315"/>
                </a:lnTo>
                <a:cubicBezTo>
                  <a:pt x="0" y="108040"/>
                  <a:pt x="108040" y="0"/>
                  <a:pt x="24131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53755079-B21E-4B23-9AFD-57D90AA95D74}"/>
              </a:ext>
            </a:extLst>
          </p:cNvPr>
          <p:cNvSpPr/>
          <p:nvPr/>
        </p:nvSpPr>
        <p:spPr>
          <a:xfrm>
            <a:off x="2531191" y="1999870"/>
            <a:ext cx="2216823" cy="3632804"/>
          </a:xfrm>
          <a:prstGeom prst="roundRect">
            <a:avLst>
              <a:gd name="adj" fmla="val 9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7C85C03-678E-449E-8AF5-1D56DB73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121" y="2135361"/>
            <a:ext cx="2216823" cy="3632804"/>
          </a:xfrm>
          <a:custGeom>
            <a:avLst/>
            <a:gdLst>
              <a:gd name="connsiteX0" fmla="*/ 241315 w 2453640"/>
              <a:gd name="connsiteY0" fmla="*/ 0 h 3785418"/>
              <a:gd name="connsiteX1" fmla="*/ 2212325 w 2453640"/>
              <a:gd name="connsiteY1" fmla="*/ 0 h 3785418"/>
              <a:gd name="connsiteX2" fmla="*/ 2453640 w 2453640"/>
              <a:gd name="connsiteY2" fmla="*/ 241315 h 3785418"/>
              <a:gd name="connsiteX3" fmla="*/ 2453640 w 2453640"/>
              <a:gd name="connsiteY3" fmla="*/ 3544103 h 3785418"/>
              <a:gd name="connsiteX4" fmla="*/ 2212325 w 2453640"/>
              <a:gd name="connsiteY4" fmla="*/ 3785418 h 3785418"/>
              <a:gd name="connsiteX5" fmla="*/ 241315 w 2453640"/>
              <a:gd name="connsiteY5" fmla="*/ 3785418 h 3785418"/>
              <a:gd name="connsiteX6" fmla="*/ 0 w 2453640"/>
              <a:gd name="connsiteY6" fmla="*/ 3544103 h 3785418"/>
              <a:gd name="connsiteX7" fmla="*/ 0 w 2453640"/>
              <a:gd name="connsiteY7" fmla="*/ 241315 h 3785418"/>
              <a:gd name="connsiteX8" fmla="*/ 241315 w 2453640"/>
              <a:gd name="connsiteY8" fmla="*/ 0 h 37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3785418">
                <a:moveTo>
                  <a:pt x="241315" y="0"/>
                </a:moveTo>
                <a:lnTo>
                  <a:pt x="2212325" y="0"/>
                </a:lnTo>
                <a:cubicBezTo>
                  <a:pt x="2345600" y="0"/>
                  <a:pt x="2453640" y="108040"/>
                  <a:pt x="2453640" y="241315"/>
                </a:cubicBezTo>
                <a:lnTo>
                  <a:pt x="2453640" y="3544103"/>
                </a:lnTo>
                <a:cubicBezTo>
                  <a:pt x="2453640" y="3677378"/>
                  <a:pt x="2345600" y="3785418"/>
                  <a:pt x="2212325" y="3785418"/>
                </a:cubicBezTo>
                <a:lnTo>
                  <a:pt x="241315" y="3785418"/>
                </a:lnTo>
                <a:cubicBezTo>
                  <a:pt x="108040" y="3785418"/>
                  <a:pt x="0" y="3677378"/>
                  <a:pt x="0" y="3544103"/>
                </a:cubicBezTo>
                <a:lnTo>
                  <a:pt x="0" y="241315"/>
                </a:lnTo>
                <a:cubicBezTo>
                  <a:pt x="0" y="108040"/>
                  <a:pt x="108040" y="0"/>
                  <a:pt x="24131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281CC1F-F1E8-4C4C-8E88-480B88C90C7E}"/>
              </a:ext>
            </a:extLst>
          </p:cNvPr>
          <p:cNvCxnSpPr>
            <a:cxnSpLocks/>
          </p:cNvCxnSpPr>
          <p:nvPr/>
        </p:nvCxnSpPr>
        <p:spPr>
          <a:xfrm>
            <a:off x="331796" y="0"/>
            <a:ext cx="0" cy="36303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DA9CA5-D5F8-4072-988C-8CCA58DFD032}"/>
              </a:ext>
            </a:extLst>
          </p:cNvPr>
          <p:cNvSpPr txBox="1"/>
          <p:nvPr/>
        </p:nvSpPr>
        <p:spPr>
          <a:xfrm>
            <a:off x="6096000" y="797510"/>
            <a:ext cx="538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600" dirty="0">
                <a:latin typeface="Montserrat" panose="00000500000000000000" pitchFamily="2" charset="-52"/>
              </a:rPr>
              <a:t>Аудитом рекомендуемых педагогических нагрузок штатного ППС, а также начисления и выплаты заработной платы и иных выплат установлено, что оплата труда работникам кафедры осуществляется согласно Учетной политике, утвержденной Советом директоров, согласно занимаемым должностям, в соответствии с заключенными индивидуальными трудовыми договорами и коллективным договором, при этом в нарушение </a:t>
            </a:r>
            <a:r>
              <a:rPr lang="ru-RU" sz="1600" dirty="0" smtClean="0">
                <a:latin typeface="Montserrat" panose="00000500000000000000" pitchFamily="2" charset="-52"/>
              </a:rPr>
              <a:t>пункта 3 </a:t>
            </a:r>
            <a:r>
              <a:rPr lang="ru-RU" sz="1600" dirty="0">
                <a:latin typeface="Montserrat" panose="00000500000000000000" pitchFamily="2" charset="-52"/>
              </a:rPr>
              <a:t>статьи 68 и пункта 4 статьи 71 Трудового кодекса в аудируемом периоде заведующим кафедрой, профессорами, старшими преподавателями, </a:t>
            </a:r>
            <a:r>
              <a:rPr lang="ru-RU" sz="1600" dirty="0" err="1">
                <a:latin typeface="Montserrat" panose="00000500000000000000" pitchFamily="2" charset="-52"/>
              </a:rPr>
              <a:t>визитинг</a:t>
            </a:r>
            <a:r>
              <a:rPr lang="ru-RU" sz="1600" dirty="0">
                <a:latin typeface="Montserrat" panose="00000500000000000000" pitchFamily="2" charset="-52"/>
              </a:rPr>
              <a:t>-профессором, преподаватель-практиком, имевшим 1 или 1,5 ставки штатных единиц с надбавками и доплатами к окладу, а также выполняющим госбюджетные и хоздоговорные научно – исследовательские работы, производили оплату еще и за дополнительные часы (почасовая).</a:t>
            </a:r>
          </a:p>
        </p:txBody>
      </p:sp>
    </p:spTree>
    <p:extLst>
      <p:ext uri="{BB962C8B-B14F-4D97-AF65-F5344CB8AC3E}">
        <p14:creationId xmlns:p14="http://schemas.microsoft.com/office/powerpoint/2010/main" val="302865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6689E1-2A10-49A8-B957-576607F322A5}"/>
              </a:ext>
            </a:extLst>
          </p:cNvPr>
          <p:cNvSpPr txBox="1"/>
          <p:nvPr/>
        </p:nvSpPr>
        <p:spPr>
          <a:xfrm>
            <a:off x="334963" y="1626845"/>
            <a:ext cx="3792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  <a:cs typeface="Arial" panose="020B0604020202020204" pitchFamily="34" charset="0"/>
              </a:rPr>
              <a:t>Списание товарно-материальных ценностей осуществляется в соответствии с принятой Учетной политикой.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DCB121C-2CEF-4E4A-9D16-0232C47DDA5F}"/>
              </a:ext>
            </a:extLst>
          </p:cNvPr>
          <p:cNvSpPr/>
          <p:nvPr/>
        </p:nvSpPr>
        <p:spPr>
          <a:xfrm>
            <a:off x="7810501" y="0"/>
            <a:ext cx="4381499" cy="6858000"/>
          </a:xfrm>
          <a:prstGeom prst="rec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53606B-5CB5-4CE6-AC82-B910AEC9357B}"/>
              </a:ext>
            </a:extLst>
          </p:cNvPr>
          <p:cNvSpPr txBox="1"/>
          <p:nvPr/>
        </p:nvSpPr>
        <p:spPr>
          <a:xfrm>
            <a:off x="8104981" y="2895296"/>
            <a:ext cx="379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Заключены письменные договора о полной материальной ответственности со всеми материально - ответственными лицами.</a:t>
            </a:r>
          </a:p>
        </p:txBody>
      </p:sp>
      <p:pic>
        <p:nvPicPr>
          <p:cNvPr id="3074" name="Picture 2" descr="eyeglasses on book">
            <a:extLst>
              <a:ext uri="{FF2B5EF4-FFF2-40B4-BE49-F238E27FC236}">
                <a16:creationId xmlns:a16="http://schemas.microsoft.com/office/drawing/2014/main" xmlns="" id="{4B9485E0-2D3A-45A4-982D-DB032FCC9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8919"/>
          <a:stretch/>
        </p:blipFill>
        <p:spPr bwMode="auto">
          <a:xfrm>
            <a:off x="4381500" y="0"/>
            <a:ext cx="3134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FDF86E-1851-4C93-8445-A095512A2DB7}"/>
              </a:ext>
            </a:extLst>
          </p:cNvPr>
          <p:cNvSpPr txBox="1"/>
          <p:nvPr/>
        </p:nvSpPr>
        <p:spPr>
          <a:xfrm>
            <a:off x="334963" y="3557016"/>
            <a:ext cx="3792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  <a:cs typeface="Arial" panose="020B0604020202020204" pitchFamily="34" charset="0"/>
              </a:rPr>
              <a:t>Инвентарные номера на основные средства и активы присвоены и обозначены чипом.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F10CE-8D8C-41EE-B042-D72A0886FB02}"/>
              </a:ext>
            </a:extLst>
          </p:cNvPr>
          <p:cNvSpPr txBox="1"/>
          <p:nvPr/>
        </p:nvSpPr>
        <p:spPr>
          <a:xfrm>
            <a:off x="8104981" y="855559"/>
            <a:ext cx="357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Для обеспечения сохранности основных средств и активов, приказом председателя Общества назначены материально-ответственные лица.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834B30-B5BB-461D-94BE-6019277366FE}"/>
              </a:ext>
            </a:extLst>
          </p:cNvPr>
          <p:cNvSpPr txBox="1"/>
          <p:nvPr/>
        </p:nvSpPr>
        <p:spPr>
          <a:xfrm>
            <a:off x="8104981" y="4986778"/>
            <a:ext cx="379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Инвентаризация основных средств и активов проводилась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3777012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865</Words>
  <Application>Microsoft Office PowerPoint</Application>
  <PresentationFormat>Широкоэкранный</PresentationFormat>
  <Paragraphs>61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Умарова Алина Руслановна</dc:creator>
  <cp:lastModifiedBy>Байбулинова Сауле Симбаевна</cp:lastModifiedBy>
  <cp:revision>6</cp:revision>
  <dcterms:created xsi:type="dcterms:W3CDTF">2026-01-05T06:31:32Z</dcterms:created>
  <dcterms:modified xsi:type="dcterms:W3CDTF">2026-01-05T11:31:42Z</dcterms:modified>
</cp:coreProperties>
</file>