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58" r:id="rId6"/>
    <p:sldId id="264" r:id="rId7"/>
    <p:sldId id="265" r:id="rId8"/>
    <p:sldId id="266" r:id="rId9"/>
    <p:sldId id="267" r:id="rId10"/>
    <p:sldId id="268" r:id="rId11"/>
    <p:sldId id="275" r:id="rId12"/>
    <p:sldId id="270" r:id="rId13"/>
    <p:sldId id="271" r:id="rId14"/>
    <p:sldId id="269" r:id="rId15"/>
    <p:sldId id="276" r:id="rId16"/>
    <p:sldId id="27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7446" userDrawn="1">
          <p15:clr>
            <a:srgbClr val="A4A3A4"/>
          </p15:clr>
        </p15:guide>
        <p15:guide id="5" orient="horz" pos="164" userDrawn="1">
          <p15:clr>
            <a:srgbClr val="A4A3A4"/>
          </p15:clr>
        </p15:guide>
        <p15:guide id="6" orient="horz" pos="41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DFF"/>
    <a:srgbClr val="1A3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2850" y="486"/>
      </p:cViewPr>
      <p:guideLst>
        <p:guide orient="horz" pos="2160"/>
        <p:guide pos="3863"/>
        <p:guide pos="211"/>
        <p:guide pos="7446"/>
        <p:guide orient="horz" pos="164"/>
        <p:guide orient="horz" pos="41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A488D-7C63-43FA-A854-0B57D56D7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8965B0-7479-4242-9862-EFAD849DD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3323C3-81FA-4D5B-8ACE-19420C013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4061-55B7-4B07-A43E-39DF13A6F75B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927303-AD0C-4AC6-AE97-9AAAA222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356F48-8961-4835-A8EC-FE5D75A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4FDF-E4CD-441A-95C1-60A6C7E08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34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E99F9-4D15-4B2C-9F31-07FA636A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95CF68-B2AC-4CB8-AD45-401069E51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655E23-B137-441D-805A-905E63DAF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4061-55B7-4B07-A43E-39DF13A6F75B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4807A4-0FA9-4B2F-9D61-DD64AE0C2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A0AF30-C4EA-47A0-BF12-79355ABB8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4FDF-E4CD-441A-95C1-60A6C7E08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67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D9698D-B65C-49F1-B5DB-28122817F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4D478D-ED51-4DDC-99CF-1A133D7A9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A11637-1B5B-4D9A-8767-6BCD7157E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4061-55B7-4B07-A43E-39DF13A6F75B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94E2E-0AA5-4B72-B8F1-D0F718BD6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93A37-54B1-4130-A6F4-F66576D0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4FDF-E4CD-441A-95C1-60A6C7E08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92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9E3EA-D9E1-438A-8F80-D8359B42E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51FB02-E4E1-4EDF-A0A6-D6F9A7BA8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5071E-0F00-48A8-B5FB-F1542C0A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4061-55B7-4B07-A43E-39DF13A6F75B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49EB2-0DCD-4CCD-A2B7-DA70447E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0A8710-6AB0-47AA-9F56-1A8FBF4A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4FDF-E4CD-441A-95C1-60A6C7E08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83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D5AE6-6F05-46E3-8DA9-7B50F9654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F0716E-50B0-4443-90A7-ACA22A612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4655AB-8D2E-4D39-B822-8CB810804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4061-55B7-4B07-A43E-39DF13A6F75B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82C9F8-8571-4859-8544-37FEB3C32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664715-7FB3-48C0-A393-392B3FF1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4FDF-E4CD-441A-95C1-60A6C7E08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2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FEF49-2780-481C-A4F2-F2C924B51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AFB062-E4CF-48C7-AA31-968718372B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7B1538-1B37-417E-AA35-02461D276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CD72D7-7FE1-4A58-81E9-CC39B0167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4061-55B7-4B07-A43E-39DF13A6F75B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E29577-8310-447F-8F61-408F8F3CA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A10479-56F4-468C-B30C-470B5301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4FDF-E4CD-441A-95C1-60A6C7E08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73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59CD1-008F-4D8B-AAF4-D16E97E25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F05F3F-4FD3-4F6A-814A-6F58E4624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A766C1-880D-401E-8CBC-2E7CC02F8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28AD1A-FC34-4060-A954-3EE48EE74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4C9E36-1367-4EAA-BCD0-5091ED4A8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7D1B9E-7A6B-4F15-8858-8B976700B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4061-55B7-4B07-A43E-39DF13A6F75B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126370-A764-4F43-8468-2902D28F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B51BEAA-73A9-405F-A21F-C6FC28C0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4FDF-E4CD-441A-95C1-60A6C7E08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7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2BCD7-A2F7-4B4B-8FB9-CE89C574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773CA4-3830-4407-A657-41E00E6AC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4061-55B7-4B07-A43E-39DF13A6F75B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F2A9EA8-C09A-435B-AFC0-BC61D0D2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09C092-D6FB-4AFD-804A-536EF467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4FDF-E4CD-441A-95C1-60A6C7E08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12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E1F051-CEF8-4FA3-9DB2-9C60D7D6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4061-55B7-4B07-A43E-39DF13A6F75B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885E58-0AAE-4185-B2DB-6AB337797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989925-0D99-4FB8-9215-CF374E21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4FDF-E4CD-441A-95C1-60A6C7E08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0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54D96-109C-4ACA-ADDE-474CD617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E87868-D62D-4A31-A859-5977185E1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1D8E6F-907F-42A4-9831-0A771C642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541F8D-60A3-4A4F-9D37-EDF6AE056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4061-55B7-4B07-A43E-39DF13A6F75B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F035DF-8022-4544-B60B-87F010642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25B74B-90BA-4709-979E-BE8741F0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4FDF-E4CD-441A-95C1-60A6C7E08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6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542BD-0D2F-475D-9C6A-4955B105A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1CA3AC-6B9D-46C8-99BC-4F83A4891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51AEAE-3E3E-4450-B3CF-8BF2922C9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B8710E-BD4D-44DC-9C74-ADAEBCDC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4061-55B7-4B07-A43E-39DF13A6F75B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70665C-B255-44EB-8B56-8020B26BE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BA59A5-373C-4DEE-8A63-C90A32B1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4FDF-E4CD-441A-95C1-60A6C7E08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75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960D49-F9B8-457F-9A10-3B49259C6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2AA823-61BA-4BFE-9A58-4B3E19297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5A6940-8818-4103-9224-C1058C002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44061-55B7-4B07-A43E-39DF13A6F75B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94D979-DB2F-4C66-8DD0-36F835CD4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8DAFCE-9B7A-490C-B0B9-5E439B51B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44FDF-E4CD-441A-95C1-60A6C7E08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38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A7C115-21E0-491F-A800-C5F4CA7F6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44279" y="2729585"/>
            <a:ext cx="9153102" cy="5148620"/>
          </a:xfrm>
          <a:prstGeom prst="rect">
            <a:avLst/>
          </a:prstGeom>
        </p:spPr>
      </p:pic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id="{56CE8B21-AA05-48D1-AE8C-267F7EFCEA3D}"/>
              </a:ext>
            </a:extLst>
          </p:cNvPr>
          <p:cNvSpPr/>
          <p:nvPr/>
        </p:nvSpPr>
        <p:spPr>
          <a:xfrm>
            <a:off x="-1506415" y="-914399"/>
            <a:ext cx="14582335" cy="9853364"/>
          </a:xfrm>
          <a:custGeom>
            <a:avLst/>
            <a:gdLst>
              <a:gd name="connsiteX0" fmla="*/ 0 w 5260258"/>
              <a:gd name="connsiteY0" fmla="*/ 6858000 h 6858000"/>
              <a:gd name="connsiteX1" fmla="*/ 1315065 w 5260258"/>
              <a:gd name="connsiteY1" fmla="*/ 0 h 6858000"/>
              <a:gd name="connsiteX2" fmla="*/ 5260258 w 5260258"/>
              <a:gd name="connsiteY2" fmla="*/ 0 h 6858000"/>
              <a:gd name="connsiteX3" fmla="*/ 3945194 w 5260258"/>
              <a:gd name="connsiteY3" fmla="*/ 6858000 h 6858000"/>
              <a:gd name="connsiteX4" fmla="*/ 0 w 5260258"/>
              <a:gd name="connsiteY4" fmla="*/ 6858000 h 6858000"/>
              <a:gd name="connsiteX0" fmla="*/ 0 w 8778962"/>
              <a:gd name="connsiteY0" fmla="*/ 6858000 h 6858000"/>
              <a:gd name="connsiteX1" fmla="*/ 1315065 w 8778962"/>
              <a:gd name="connsiteY1" fmla="*/ 0 h 6858000"/>
              <a:gd name="connsiteX2" fmla="*/ 8778962 w 8778962"/>
              <a:gd name="connsiteY2" fmla="*/ 0 h 6858000"/>
              <a:gd name="connsiteX3" fmla="*/ 3945194 w 8778962"/>
              <a:gd name="connsiteY3" fmla="*/ 6858000 h 6858000"/>
              <a:gd name="connsiteX4" fmla="*/ 0 w 8778962"/>
              <a:gd name="connsiteY4" fmla="*/ 6858000 h 6858000"/>
              <a:gd name="connsiteX0" fmla="*/ 0 w 12262941"/>
              <a:gd name="connsiteY0" fmla="*/ 6892724 h 6892724"/>
              <a:gd name="connsiteX1" fmla="*/ 4799044 w 12262941"/>
              <a:gd name="connsiteY1" fmla="*/ 0 h 6892724"/>
              <a:gd name="connsiteX2" fmla="*/ 12262941 w 12262941"/>
              <a:gd name="connsiteY2" fmla="*/ 0 h 6892724"/>
              <a:gd name="connsiteX3" fmla="*/ 7429173 w 12262941"/>
              <a:gd name="connsiteY3" fmla="*/ 6858000 h 6892724"/>
              <a:gd name="connsiteX4" fmla="*/ 0 w 12262941"/>
              <a:gd name="connsiteY4" fmla="*/ 6892724 h 6892724"/>
              <a:gd name="connsiteX0" fmla="*/ 0 w 12262941"/>
              <a:gd name="connsiteY0" fmla="*/ 6892724 h 6892724"/>
              <a:gd name="connsiteX1" fmla="*/ 7737709 w 12262941"/>
              <a:gd name="connsiteY1" fmla="*/ 38463 h 6892724"/>
              <a:gd name="connsiteX2" fmla="*/ 12262941 w 12262941"/>
              <a:gd name="connsiteY2" fmla="*/ 0 h 6892724"/>
              <a:gd name="connsiteX3" fmla="*/ 7429173 w 12262941"/>
              <a:gd name="connsiteY3" fmla="*/ 6858000 h 6892724"/>
              <a:gd name="connsiteX4" fmla="*/ 0 w 12262941"/>
              <a:gd name="connsiteY4" fmla="*/ 6892724 h 6892724"/>
              <a:gd name="connsiteX0" fmla="*/ 0 w 12128346"/>
              <a:gd name="connsiteY0" fmla="*/ 6892724 h 6892724"/>
              <a:gd name="connsiteX1" fmla="*/ 7603114 w 12128346"/>
              <a:gd name="connsiteY1" fmla="*/ 38463 h 6892724"/>
              <a:gd name="connsiteX2" fmla="*/ 12128346 w 12128346"/>
              <a:gd name="connsiteY2" fmla="*/ 0 h 6892724"/>
              <a:gd name="connsiteX3" fmla="*/ 7294578 w 12128346"/>
              <a:gd name="connsiteY3" fmla="*/ 6858000 h 6892724"/>
              <a:gd name="connsiteX4" fmla="*/ 0 w 12128346"/>
              <a:gd name="connsiteY4" fmla="*/ 6892724 h 6892724"/>
              <a:gd name="connsiteX0" fmla="*/ 0 w 12128346"/>
              <a:gd name="connsiteY0" fmla="*/ 6892724 h 6892724"/>
              <a:gd name="connsiteX1" fmla="*/ 7603114 w 12128346"/>
              <a:gd name="connsiteY1" fmla="*/ 38463 h 6892724"/>
              <a:gd name="connsiteX2" fmla="*/ 12128346 w 12128346"/>
              <a:gd name="connsiteY2" fmla="*/ 0 h 6892724"/>
              <a:gd name="connsiteX3" fmla="*/ 4557806 w 12128346"/>
              <a:gd name="connsiteY3" fmla="*/ 6684916 h 6892724"/>
              <a:gd name="connsiteX4" fmla="*/ 0 w 12128346"/>
              <a:gd name="connsiteY4" fmla="*/ 6892724 h 6892724"/>
              <a:gd name="connsiteX0" fmla="*/ 0 w 12128346"/>
              <a:gd name="connsiteY0" fmla="*/ 6901731 h 6901731"/>
              <a:gd name="connsiteX1" fmla="*/ 7647411 w 12128346"/>
              <a:gd name="connsiteY1" fmla="*/ 0 h 6901731"/>
              <a:gd name="connsiteX2" fmla="*/ 12128346 w 12128346"/>
              <a:gd name="connsiteY2" fmla="*/ 9007 h 6901731"/>
              <a:gd name="connsiteX3" fmla="*/ 4557806 w 12128346"/>
              <a:gd name="connsiteY3" fmla="*/ 6693923 h 6901731"/>
              <a:gd name="connsiteX4" fmla="*/ 0 w 12128346"/>
              <a:gd name="connsiteY4" fmla="*/ 6901731 h 6901731"/>
              <a:gd name="connsiteX0" fmla="*/ 0 w 12128346"/>
              <a:gd name="connsiteY0" fmla="*/ 6901731 h 6901731"/>
              <a:gd name="connsiteX1" fmla="*/ 7647411 w 12128346"/>
              <a:gd name="connsiteY1" fmla="*/ 0 h 6901731"/>
              <a:gd name="connsiteX2" fmla="*/ 12128346 w 12128346"/>
              <a:gd name="connsiteY2" fmla="*/ 9007 h 6901731"/>
              <a:gd name="connsiteX3" fmla="*/ 4758386 w 12128346"/>
              <a:gd name="connsiteY3" fmla="*/ 6793927 h 6901731"/>
              <a:gd name="connsiteX4" fmla="*/ 0 w 12128346"/>
              <a:gd name="connsiteY4" fmla="*/ 6901731 h 6901731"/>
              <a:gd name="connsiteX0" fmla="*/ 0 w 12128346"/>
              <a:gd name="connsiteY0" fmla="*/ 6901731 h 7031438"/>
              <a:gd name="connsiteX1" fmla="*/ 7647411 w 12128346"/>
              <a:gd name="connsiteY1" fmla="*/ 0 h 7031438"/>
              <a:gd name="connsiteX2" fmla="*/ 12128346 w 12128346"/>
              <a:gd name="connsiteY2" fmla="*/ 9007 h 7031438"/>
              <a:gd name="connsiteX3" fmla="*/ 5841513 w 12128346"/>
              <a:gd name="connsiteY3" fmla="*/ 7031438 h 7031438"/>
              <a:gd name="connsiteX4" fmla="*/ 0 w 12128346"/>
              <a:gd name="connsiteY4" fmla="*/ 6901731 h 7031438"/>
              <a:gd name="connsiteX0" fmla="*/ 0 w 11473121"/>
              <a:gd name="connsiteY0" fmla="*/ 7264248 h 7264248"/>
              <a:gd name="connsiteX1" fmla="*/ 6992186 w 11473121"/>
              <a:gd name="connsiteY1" fmla="*/ 0 h 7264248"/>
              <a:gd name="connsiteX2" fmla="*/ 11473121 w 11473121"/>
              <a:gd name="connsiteY2" fmla="*/ 9007 h 7264248"/>
              <a:gd name="connsiteX3" fmla="*/ 5186288 w 11473121"/>
              <a:gd name="connsiteY3" fmla="*/ 7031438 h 7264248"/>
              <a:gd name="connsiteX4" fmla="*/ 0 w 11473121"/>
              <a:gd name="connsiteY4" fmla="*/ 7264248 h 7264248"/>
              <a:gd name="connsiteX0" fmla="*/ 0 w 10945176"/>
              <a:gd name="connsiteY0" fmla="*/ 7334053 h 7334053"/>
              <a:gd name="connsiteX1" fmla="*/ 6464241 w 10945176"/>
              <a:gd name="connsiteY1" fmla="*/ 0 h 7334053"/>
              <a:gd name="connsiteX2" fmla="*/ 10945176 w 10945176"/>
              <a:gd name="connsiteY2" fmla="*/ 9007 h 7334053"/>
              <a:gd name="connsiteX3" fmla="*/ 4658343 w 10945176"/>
              <a:gd name="connsiteY3" fmla="*/ 7031438 h 7334053"/>
              <a:gd name="connsiteX4" fmla="*/ 0 w 10945176"/>
              <a:gd name="connsiteY4" fmla="*/ 7334053 h 733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5176" h="7334053">
                <a:moveTo>
                  <a:pt x="0" y="7334053"/>
                </a:moveTo>
                <a:lnTo>
                  <a:pt x="6464241" y="0"/>
                </a:lnTo>
                <a:lnTo>
                  <a:pt x="10945176" y="9007"/>
                </a:lnTo>
                <a:lnTo>
                  <a:pt x="4658343" y="7031438"/>
                </a:lnTo>
                <a:lnTo>
                  <a:pt x="0" y="7334053"/>
                </a:lnTo>
                <a:close/>
              </a:path>
            </a:pathLst>
          </a:custGeom>
          <a:solidFill>
            <a:srgbClr val="309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lack pencil on ruled notepad beside white ceramic mug and gray laptop computer">
            <a:extLst>
              <a:ext uri="{FF2B5EF4-FFF2-40B4-BE49-F238E27FC236}">
                <a16:creationId xmlns:a16="http://schemas.microsoft.com/office/drawing/2014/main" id="{5CB3A267-62CF-4204-8A34-8094518F4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2833" r="25940" b="2833"/>
          <a:stretch>
            <a:fillRect/>
          </a:stretch>
        </p:blipFill>
        <p:spPr bwMode="auto">
          <a:xfrm>
            <a:off x="708659" y="1470660"/>
            <a:ext cx="3916680" cy="3916680"/>
          </a:xfrm>
          <a:custGeom>
            <a:avLst/>
            <a:gdLst>
              <a:gd name="connsiteX0" fmla="*/ 1958340 w 3916680"/>
              <a:gd name="connsiteY0" fmla="*/ 0 h 3916680"/>
              <a:gd name="connsiteX1" fmla="*/ 3916680 w 3916680"/>
              <a:gd name="connsiteY1" fmla="*/ 1958340 h 3916680"/>
              <a:gd name="connsiteX2" fmla="*/ 1958340 w 3916680"/>
              <a:gd name="connsiteY2" fmla="*/ 3916680 h 3916680"/>
              <a:gd name="connsiteX3" fmla="*/ 0 w 3916680"/>
              <a:gd name="connsiteY3" fmla="*/ 1958340 h 3916680"/>
              <a:gd name="connsiteX4" fmla="*/ 1958340 w 3916680"/>
              <a:gd name="connsiteY4" fmla="*/ 0 h 391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6680" h="3916680">
                <a:moveTo>
                  <a:pt x="1958340" y="0"/>
                </a:moveTo>
                <a:cubicBezTo>
                  <a:pt x="3039901" y="0"/>
                  <a:pt x="3916680" y="876779"/>
                  <a:pt x="3916680" y="1958340"/>
                </a:cubicBezTo>
                <a:cubicBezTo>
                  <a:pt x="3916680" y="3039901"/>
                  <a:pt x="3039901" y="3916680"/>
                  <a:pt x="1958340" y="3916680"/>
                </a:cubicBezTo>
                <a:cubicBezTo>
                  <a:pt x="876779" y="3916680"/>
                  <a:pt x="0" y="3039901"/>
                  <a:pt x="0" y="1958340"/>
                </a:cubicBezTo>
                <a:cubicBezTo>
                  <a:pt x="0" y="876779"/>
                  <a:pt x="876779" y="0"/>
                  <a:pt x="19583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A1BD223F-4A3B-4364-B113-343068756216}"/>
              </a:ext>
            </a:extLst>
          </p:cNvPr>
          <p:cNvSpPr/>
          <p:nvPr/>
        </p:nvSpPr>
        <p:spPr>
          <a:xfrm>
            <a:off x="708659" y="1313890"/>
            <a:ext cx="1415695" cy="1415695"/>
          </a:xfrm>
          <a:prstGeom prst="ellipse">
            <a:avLst/>
          </a:prstGeom>
          <a:solidFill>
            <a:srgbClr val="309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5AB9EE-4BE6-4093-8030-4F8E6BA98F85}"/>
              </a:ext>
            </a:extLst>
          </p:cNvPr>
          <p:cNvSpPr txBox="1"/>
          <p:nvPr/>
        </p:nvSpPr>
        <p:spPr>
          <a:xfrm>
            <a:off x="5090160" y="1967266"/>
            <a:ext cx="291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Montserrat" panose="00000500000000000000" pitchFamily="2" charset="-52"/>
              </a:rPr>
              <a:t>ОТЧЕТ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BD5398-DDA1-4D46-9E90-83F2E4A61AD8}"/>
              </a:ext>
            </a:extLst>
          </p:cNvPr>
          <p:cNvSpPr txBox="1"/>
          <p:nvPr/>
        </p:nvSpPr>
        <p:spPr>
          <a:xfrm>
            <a:off x="5090159" y="2613597"/>
            <a:ext cx="5026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Montserrat" panose="00000500000000000000" pitchFamily="2" charset="-52"/>
              </a:rPr>
              <a:t>О ПРОДЕЛАННОЙ РАБОТЕ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C575B06-76CD-469E-8B97-B5A20895401B}"/>
              </a:ext>
            </a:extLst>
          </p:cNvPr>
          <p:cNvGrpSpPr/>
          <p:nvPr/>
        </p:nvGrpSpPr>
        <p:grpSpPr>
          <a:xfrm>
            <a:off x="5090159" y="3723195"/>
            <a:ext cx="8715059" cy="1760938"/>
            <a:chOff x="5090159" y="4012283"/>
            <a:chExt cx="8715059" cy="1760938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089D6E05-720E-4F0D-9A06-783A74994BB4}"/>
                </a:ext>
              </a:extLst>
            </p:cNvPr>
            <p:cNvSpPr/>
            <p:nvPr/>
          </p:nvSpPr>
          <p:spPr>
            <a:xfrm>
              <a:off x="5090159" y="4012283"/>
              <a:ext cx="7973044" cy="176093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sx="104000" sy="104000" algn="t" rotWithShape="0">
                <a:srgbClr val="1A3A6D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6CF4DE-EA58-495B-9F6D-CA99503C2083}"/>
                </a:ext>
              </a:extLst>
            </p:cNvPr>
            <p:cNvSpPr txBox="1"/>
            <p:nvPr/>
          </p:nvSpPr>
          <p:spPr>
            <a:xfrm>
              <a:off x="5221380" y="4540469"/>
              <a:ext cx="428822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>
                  <a:effectLst/>
                  <a:latin typeface="Montserrat" panose="00000500000000000000" pitchFamily="2" charset="-52"/>
                  <a:ea typeface="Calibri" panose="020F0502020204030204" pitchFamily="34" charset="0"/>
                </a:rPr>
                <a:t>Службы внутреннего аудита</a:t>
              </a:r>
            </a:p>
            <a:p>
              <a:r>
                <a:rPr lang="ru-RU" sz="1700" dirty="0">
                  <a:effectLst/>
                  <a:latin typeface="Montserrat" panose="00000500000000000000" pitchFamily="2" charset="-52"/>
                  <a:ea typeface="Calibri" panose="020F0502020204030204" pitchFamily="34" charset="0"/>
                </a:rPr>
                <a:t>за 4 квартал 2023 года и за 2023г</a:t>
              </a:r>
              <a:endParaRPr lang="ru-RU" sz="1700" dirty="0">
                <a:latin typeface="Montserrat" panose="00000500000000000000" pitchFamily="2" charset="-52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A756ED-B406-476D-B217-95A19AC83EB5}"/>
                </a:ext>
              </a:extLst>
            </p:cNvPr>
            <p:cNvSpPr txBox="1"/>
            <p:nvPr/>
          </p:nvSpPr>
          <p:spPr>
            <a:xfrm>
              <a:off x="9516997" y="4540469"/>
              <a:ext cx="428822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>
                  <a:latin typeface="Montserrat" panose="00000500000000000000" pitchFamily="2" charset="-52"/>
                </a:rPr>
                <a:t>Руководитель СВА:</a:t>
              </a:r>
            </a:p>
            <a:p>
              <a:r>
                <a:rPr lang="ru-RU" sz="1700" dirty="0">
                  <a:latin typeface="Montserrat" panose="00000500000000000000" pitchFamily="2" charset="-52"/>
                </a:rPr>
                <a:t>Кенжетаев Б.М.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516C9BF-DF79-4167-8445-2795FCB4AC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9" y="328456"/>
            <a:ext cx="1415695" cy="6092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1ACD18-1DEB-4DCA-BECF-7634D3DDF725}"/>
              </a:ext>
            </a:extLst>
          </p:cNvPr>
          <p:cNvSpPr txBox="1"/>
          <p:nvPr/>
        </p:nvSpPr>
        <p:spPr>
          <a:xfrm>
            <a:off x="9509601" y="225425"/>
            <a:ext cx="175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anose="00000500000000000000" pitchFamily="2" charset="-52"/>
              </a:rPr>
              <a:t>TOU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922E39-C12E-44FA-B547-A66A04488B2D}"/>
              </a:ext>
            </a:extLst>
          </p:cNvPr>
          <p:cNvSpPr txBox="1"/>
          <p:nvPr/>
        </p:nvSpPr>
        <p:spPr>
          <a:xfrm>
            <a:off x="7903923" y="225425"/>
            <a:ext cx="175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Montserrat" panose="00000500000000000000" pitchFamily="2" charset="-52"/>
              </a:rPr>
              <a:t>TOU</a:t>
            </a:r>
            <a:endParaRPr lang="ru-RU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526DE3-E3A6-4397-B281-D531D3DD9100}"/>
              </a:ext>
            </a:extLst>
          </p:cNvPr>
          <p:cNvSpPr txBox="1"/>
          <p:nvPr/>
        </p:nvSpPr>
        <p:spPr>
          <a:xfrm>
            <a:off x="6151164" y="225425"/>
            <a:ext cx="175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anose="00000500000000000000" pitchFamily="2" charset="-52"/>
              </a:rPr>
              <a:t>TOU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3521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99099EA-718F-44FF-9644-89957C680A03}"/>
              </a:ext>
            </a:extLst>
          </p:cNvPr>
          <p:cNvGrpSpPr/>
          <p:nvPr/>
        </p:nvGrpSpPr>
        <p:grpSpPr>
          <a:xfrm>
            <a:off x="7914159" y="225425"/>
            <a:ext cx="3639912" cy="3599543"/>
            <a:chOff x="7754502" y="225425"/>
            <a:chExt cx="3639912" cy="3599543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1C77584E-7567-4B93-B13C-C1B6AD7E4B8C}"/>
                </a:ext>
              </a:extLst>
            </p:cNvPr>
            <p:cNvSpPr/>
            <p:nvPr/>
          </p:nvSpPr>
          <p:spPr>
            <a:xfrm>
              <a:off x="7754502" y="225425"/>
              <a:ext cx="3639912" cy="3599543"/>
            </a:xfrm>
            <a:prstGeom prst="ellipse">
              <a:avLst/>
            </a:prstGeom>
            <a:solidFill>
              <a:srgbClr val="309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398DD543-D195-46B5-B675-D8431F0C36F7}"/>
                </a:ext>
              </a:extLst>
            </p:cNvPr>
            <p:cNvSpPr/>
            <p:nvPr/>
          </p:nvSpPr>
          <p:spPr>
            <a:xfrm>
              <a:off x="7938440" y="407323"/>
              <a:ext cx="3389959" cy="33523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red marker and orange pen on white surface">
              <a:extLst>
                <a:ext uri="{FF2B5EF4-FFF2-40B4-BE49-F238E27FC236}">
                  <a16:creationId xmlns:a16="http://schemas.microsoft.com/office/drawing/2014/main" id="{2B6C0C9B-5199-4F23-A7AE-C48AE5352B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10" t="6123" r="23785" b="14859"/>
            <a:stretch/>
          </p:blipFill>
          <p:spPr bwMode="auto">
            <a:xfrm>
              <a:off x="8044105" y="494190"/>
              <a:ext cx="3178628" cy="3178628"/>
            </a:xfrm>
            <a:custGeom>
              <a:avLst/>
              <a:gdLst>
                <a:gd name="connsiteX0" fmla="*/ 1589314 w 3178628"/>
                <a:gd name="connsiteY0" fmla="*/ 0 h 3178628"/>
                <a:gd name="connsiteX1" fmla="*/ 3178628 w 3178628"/>
                <a:gd name="connsiteY1" fmla="*/ 1589314 h 3178628"/>
                <a:gd name="connsiteX2" fmla="*/ 1589314 w 3178628"/>
                <a:gd name="connsiteY2" fmla="*/ 3178628 h 3178628"/>
                <a:gd name="connsiteX3" fmla="*/ 0 w 3178628"/>
                <a:gd name="connsiteY3" fmla="*/ 1589314 h 3178628"/>
                <a:gd name="connsiteX4" fmla="*/ 1589314 w 3178628"/>
                <a:gd name="connsiteY4" fmla="*/ 0 h 317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8628" h="3178628">
                  <a:moveTo>
                    <a:pt x="1589314" y="0"/>
                  </a:moveTo>
                  <a:cubicBezTo>
                    <a:pt x="2467068" y="0"/>
                    <a:pt x="3178628" y="711560"/>
                    <a:pt x="3178628" y="1589314"/>
                  </a:cubicBezTo>
                  <a:cubicBezTo>
                    <a:pt x="3178628" y="2467068"/>
                    <a:pt x="2467068" y="3178628"/>
                    <a:pt x="1589314" y="3178628"/>
                  </a:cubicBezTo>
                  <a:cubicBezTo>
                    <a:pt x="711560" y="3178628"/>
                    <a:pt x="0" y="2467068"/>
                    <a:pt x="0" y="1589314"/>
                  </a:cubicBezTo>
                  <a:cubicBezTo>
                    <a:pt x="0" y="711560"/>
                    <a:pt x="711560" y="0"/>
                    <a:pt x="1589314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89A6424-D51F-41AE-899A-E6BB7F980922}"/>
              </a:ext>
            </a:extLst>
          </p:cNvPr>
          <p:cNvGrpSpPr/>
          <p:nvPr/>
        </p:nvGrpSpPr>
        <p:grpSpPr>
          <a:xfrm>
            <a:off x="-458484" y="2823903"/>
            <a:ext cx="5357160" cy="5297746"/>
            <a:chOff x="-458484" y="2823903"/>
            <a:chExt cx="5357160" cy="5297746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37541C29-5CEB-4CB7-A9D2-8A30C516DAA3}"/>
                </a:ext>
              </a:extLst>
            </p:cNvPr>
            <p:cNvSpPr/>
            <p:nvPr/>
          </p:nvSpPr>
          <p:spPr>
            <a:xfrm>
              <a:off x="-458484" y="2823903"/>
              <a:ext cx="5357160" cy="5297746"/>
            </a:xfrm>
            <a:prstGeom prst="ellipse">
              <a:avLst/>
            </a:prstGeom>
            <a:solidFill>
              <a:srgbClr val="309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A38F1A11-4FE1-4E1F-A049-BABAA9F79B22}"/>
                </a:ext>
              </a:extLst>
            </p:cNvPr>
            <p:cNvSpPr/>
            <p:nvPr/>
          </p:nvSpPr>
          <p:spPr>
            <a:xfrm>
              <a:off x="-274546" y="3005801"/>
              <a:ext cx="4989283" cy="493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person writing on white notebook">
              <a:extLst>
                <a:ext uri="{FF2B5EF4-FFF2-40B4-BE49-F238E27FC236}">
                  <a16:creationId xmlns:a16="http://schemas.microsoft.com/office/drawing/2014/main" id="{D54C325B-7778-428F-B1AF-888F123236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05" t="42857" r="22215" b="10794"/>
            <a:stretch/>
          </p:blipFill>
          <p:spPr bwMode="auto">
            <a:xfrm>
              <a:off x="2691" y="3255372"/>
              <a:ext cx="4434808" cy="4434808"/>
            </a:xfrm>
            <a:custGeom>
              <a:avLst/>
              <a:gdLst>
                <a:gd name="connsiteX0" fmla="*/ 1589314 w 3178628"/>
                <a:gd name="connsiteY0" fmla="*/ 0 h 3178628"/>
                <a:gd name="connsiteX1" fmla="*/ 3178628 w 3178628"/>
                <a:gd name="connsiteY1" fmla="*/ 1589314 h 3178628"/>
                <a:gd name="connsiteX2" fmla="*/ 1589314 w 3178628"/>
                <a:gd name="connsiteY2" fmla="*/ 3178628 h 3178628"/>
                <a:gd name="connsiteX3" fmla="*/ 0 w 3178628"/>
                <a:gd name="connsiteY3" fmla="*/ 1589314 h 3178628"/>
                <a:gd name="connsiteX4" fmla="*/ 1589314 w 3178628"/>
                <a:gd name="connsiteY4" fmla="*/ 0 h 317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8628" h="3178628">
                  <a:moveTo>
                    <a:pt x="1589314" y="0"/>
                  </a:moveTo>
                  <a:cubicBezTo>
                    <a:pt x="2467068" y="0"/>
                    <a:pt x="3178628" y="711560"/>
                    <a:pt x="3178628" y="1589314"/>
                  </a:cubicBezTo>
                  <a:cubicBezTo>
                    <a:pt x="3178628" y="2467068"/>
                    <a:pt x="2467068" y="3178628"/>
                    <a:pt x="1589314" y="3178628"/>
                  </a:cubicBezTo>
                  <a:cubicBezTo>
                    <a:pt x="711560" y="3178628"/>
                    <a:pt x="0" y="2467068"/>
                    <a:pt x="0" y="1589314"/>
                  </a:cubicBezTo>
                  <a:cubicBezTo>
                    <a:pt x="0" y="711560"/>
                    <a:pt x="711560" y="0"/>
                    <a:pt x="1589314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0910091-2416-405D-9C45-49BA8D8ACE7B}"/>
              </a:ext>
            </a:extLst>
          </p:cNvPr>
          <p:cNvSpPr txBox="1"/>
          <p:nvPr/>
        </p:nvSpPr>
        <p:spPr>
          <a:xfrm>
            <a:off x="334963" y="508000"/>
            <a:ext cx="631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itchFamily="2" charset="-52"/>
              </a:rPr>
              <a:t>Прием тестов в 2021-2022 учебном году проведен</a:t>
            </a:r>
          </a:p>
          <a:p>
            <a:r>
              <a:rPr lang="ru-RU" dirty="0">
                <a:latin typeface="Montserrat" pitchFamily="2" charset="-52"/>
              </a:rPr>
              <a:t>в 2 этапа </a:t>
            </a:r>
            <a:r>
              <a:rPr lang="ru-RU" i="1" dirty="0">
                <a:latin typeface="Montserrat" pitchFamily="2" charset="-52"/>
              </a:rPr>
              <a:t>(октябрь, апрель).</a:t>
            </a:r>
            <a:endParaRPr lang="ru-RU" dirty="0">
              <a:latin typeface="Montserrat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3819EA-8ACC-4526-B3DA-6D6D51946A13}"/>
              </a:ext>
            </a:extLst>
          </p:cNvPr>
          <p:cNvSpPr txBox="1"/>
          <p:nvPr/>
        </p:nvSpPr>
        <p:spPr>
          <a:xfrm>
            <a:off x="334963" y="1453544"/>
            <a:ext cx="5761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Montserrat" pitchFamily="2" charset="-52"/>
              </a:rPr>
              <a:t>1 этап </a:t>
            </a:r>
            <a:r>
              <a:rPr lang="ru-RU" sz="2200" dirty="0">
                <a:latin typeface="Montserrat" pitchFamily="2" charset="-52"/>
              </a:rPr>
              <a:t>- 2563 человек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BC46D0-6562-4591-B5A9-9282B71326C5}"/>
              </a:ext>
            </a:extLst>
          </p:cNvPr>
          <p:cNvSpPr txBox="1"/>
          <p:nvPr/>
        </p:nvSpPr>
        <p:spPr>
          <a:xfrm>
            <a:off x="334963" y="2005057"/>
            <a:ext cx="5761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Montserrat" pitchFamily="2" charset="-52"/>
              </a:rPr>
              <a:t>2 этап </a:t>
            </a:r>
            <a:r>
              <a:rPr lang="ru-RU" sz="2200" dirty="0">
                <a:latin typeface="Montserrat" pitchFamily="2" charset="-52"/>
              </a:rPr>
              <a:t>– 1661 человека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5C8B1C-4664-4DB1-958D-E34CEF22D10D}"/>
              </a:ext>
            </a:extLst>
          </p:cNvPr>
          <p:cNvSpPr txBox="1"/>
          <p:nvPr/>
        </p:nvSpPr>
        <p:spPr>
          <a:xfrm>
            <a:off x="5639934" y="4343732"/>
            <a:ext cx="631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itchFamily="2" charset="-52"/>
              </a:rPr>
              <a:t>Прием тестов в 2022-2023 учебном году проходил также в 2 этапа (октябрь, апрель).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D9FE60-6A53-477C-93F9-5D4DAE78F03B}"/>
              </a:ext>
            </a:extLst>
          </p:cNvPr>
          <p:cNvSpPr txBox="1"/>
          <p:nvPr/>
        </p:nvSpPr>
        <p:spPr>
          <a:xfrm>
            <a:off x="5639934" y="5181243"/>
            <a:ext cx="5761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Montserrat" pitchFamily="2" charset="-52"/>
              </a:rPr>
              <a:t>1 этап </a:t>
            </a:r>
            <a:r>
              <a:rPr lang="ru-RU" sz="2200" dirty="0">
                <a:latin typeface="Montserrat" pitchFamily="2" charset="-52"/>
              </a:rPr>
              <a:t>– 2537 человек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4B008D-6A99-4584-AF54-6EEDE39D05DE}"/>
              </a:ext>
            </a:extLst>
          </p:cNvPr>
          <p:cNvSpPr txBox="1"/>
          <p:nvPr/>
        </p:nvSpPr>
        <p:spPr>
          <a:xfrm>
            <a:off x="5639934" y="5732756"/>
            <a:ext cx="5761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Montserrat" pitchFamily="2" charset="-52"/>
              </a:rPr>
              <a:t>2 этап </a:t>
            </a:r>
            <a:r>
              <a:rPr lang="ru-RU" sz="2200" dirty="0">
                <a:latin typeface="Montserrat" pitchFamily="2" charset="-52"/>
              </a:rPr>
              <a:t>– 2109 человека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4639AE4-630D-4DEE-8F86-6DF113D79C71}"/>
              </a:ext>
            </a:extLst>
          </p:cNvPr>
          <p:cNvSpPr/>
          <p:nvPr/>
        </p:nvSpPr>
        <p:spPr>
          <a:xfrm>
            <a:off x="7532914" y="2598761"/>
            <a:ext cx="1074057" cy="1074057"/>
          </a:xfrm>
          <a:prstGeom prst="ellipse">
            <a:avLst/>
          </a:prstGeom>
          <a:solidFill>
            <a:srgbClr val="309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24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2740EF-B5DB-4F15-857E-2580B16529B1}"/>
              </a:ext>
            </a:extLst>
          </p:cNvPr>
          <p:cNvSpPr txBox="1"/>
          <p:nvPr/>
        </p:nvSpPr>
        <p:spPr>
          <a:xfrm>
            <a:off x="728665" y="911324"/>
            <a:ext cx="28273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" pitchFamily="2" charset="-52"/>
              </a:rPr>
              <a:t> Сборная команда университета по баскетболу принимала участие в финальных соревнованиях Студенческой лиги в </a:t>
            </a:r>
            <a:r>
              <a:rPr lang="ru-RU" sz="1600" dirty="0" err="1">
                <a:latin typeface="Montserrat" pitchFamily="2" charset="-52"/>
              </a:rPr>
              <a:t>г.Атырау</a:t>
            </a:r>
            <a:r>
              <a:rPr lang="ru-RU" sz="1600" dirty="0">
                <a:latin typeface="Montserrat" pitchFamily="2" charset="-52"/>
              </a:rPr>
              <a:t> среди ВУЗов РК 2023 года, где стала бронзовым призером.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00D6ED-24BB-4584-8543-3EFB5E5FD790}"/>
              </a:ext>
            </a:extLst>
          </p:cNvPr>
          <p:cNvSpPr txBox="1"/>
          <p:nvPr/>
        </p:nvSpPr>
        <p:spPr>
          <a:xfrm>
            <a:off x="728664" y="4442361"/>
            <a:ext cx="26876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" pitchFamily="2" charset="-52"/>
              </a:rPr>
              <a:t>В мае-июне сборные команды Университета приняли участие в ХІІ летней Универсиаде среди ВУЗов РК 2023 года по 8 видам спорта в г. Актау</a:t>
            </a:r>
          </a:p>
        </p:txBody>
      </p:sp>
      <p:pic>
        <p:nvPicPr>
          <p:cNvPr id="1026" name="Picture 2" descr="person in white dress shirt">
            <a:extLst>
              <a:ext uri="{FF2B5EF4-FFF2-40B4-BE49-F238E27FC236}">
                <a16:creationId xmlns:a16="http://schemas.microsoft.com/office/drawing/2014/main" id="{06C9FDB5-191C-470A-9529-62AEE5529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77" y="2178050"/>
            <a:ext cx="294844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62D151A6-6B8A-4CC7-BDEB-BF1A1DA4C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6600" y="2178050"/>
            <a:ext cx="2946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03986B6-2F8E-4E37-9737-BD46DE08B7F6}"/>
              </a:ext>
            </a:extLst>
          </p:cNvPr>
          <p:cNvSpPr/>
          <p:nvPr/>
        </p:nvSpPr>
        <p:spPr>
          <a:xfrm>
            <a:off x="4494779" y="5492750"/>
            <a:ext cx="3391923" cy="1104900"/>
          </a:xfrm>
          <a:prstGeom prst="roundRect">
            <a:avLst/>
          </a:prstGeom>
          <a:solidFill>
            <a:srgbClr val="309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814BFD0D-0A30-4AB1-92F4-A61FABE89C23}"/>
              </a:ext>
            </a:extLst>
          </p:cNvPr>
          <p:cNvSpPr/>
          <p:nvPr/>
        </p:nvSpPr>
        <p:spPr>
          <a:xfrm>
            <a:off x="8203179" y="5492750"/>
            <a:ext cx="3391923" cy="1104900"/>
          </a:xfrm>
          <a:prstGeom prst="roundRect">
            <a:avLst/>
          </a:prstGeom>
          <a:solidFill>
            <a:srgbClr val="309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5189A4-08E9-4C47-8A17-37C0F5FCD1BE}"/>
              </a:ext>
            </a:extLst>
          </p:cNvPr>
          <p:cNvSpPr txBox="1"/>
          <p:nvPr/>
        </p:nvSpPr>
        <p:spPr>
          <a:xfrm>
            <a:off x="4762500" y="5765800"/>
            <a:ext cx="28077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Montserrat" pitchFamily="2" charset="-52"/>
              </a:rPr>
              <a:t>5 медалей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F102DE-DBB9-40A7-9BBE-604358FBB0F1}"/>
              </a:ext>
            </a:extLst>
          </p:cNvPr>
          <p:cNvSpPr txBox="1"/>
          <p:nvPr/>
        </p:nvSpPr>
        <p:spPr>
          <a:xfrm>
            <a:off x="8356600" y="5765800"/>
            <a:ext cx="28077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Montserrat" pitchFamily="2" charset="-52"/>
              </a:rPr>
              <a:t>2 путевки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3C5C28-879A-49C2-B807-4B5B76FD5350}"/>
              </a:ext>
            </a:extLst>
          </p:cNvPr>
          <p:cNvSpPr txBox="1"/>
          <p:nvPr/>
        </p:nvSpPr>
        <p:spPr>
          <a:xfrm>
            <a:off x="4621777" y="911324"/>
            <a:ext cx="7235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" pitchFamily="2" charset="-52"/>
              </a:rPr>
              <a:t>По итогам ХІІ летней Универсиады среди ВУЗов РК 2023 года студенты-спортсмены Университета заняли 5 медалей и 2 путевки по </a:t>
            </a:r>
            <a:r>
              <a:rPr lang="ru-RU" sz="1600" dirty="0" err="1">
                <a:latin typeface="Montserrat" pitchFamily="2" charset="-52"/>
              </a:rPr>
              <a:t>таеквондо</a:t>
            </a:r>
            <a:r>
              <a:rPr lang="ru-RU" sz="1600" dirty="0">
                <a:latin typeface="Montserrat" pitchFamily="2" charset="-52"/>
              </a:rPr>
              <a:t> и легкой атлетике на Всемирную Универсиаду в Китай.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7ED051B5-8992-46A7-9B27-A19235EAE0C8}"/>
              </a:ext>
            </a:extLst>
          </p:cNvPr>
          <p:cNvSpPr/>
          <p:nvPr/>
        </p:nvSpPr>
        <p:spPr>
          <a:xfrm>
            <a:off x="0" y="3780204"/>
            <a:ext cx="2146300" cy="101600"/>
          </a:xfrm>
          <a:prstGeom prst="roundRect">
            <a:avLst/>
          </a:prstGeom>
          <a:solidFill>
            <a:srgbClr val="309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28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pty spiral notebook near keyboard and pen">
            <a:extLst>
              <a:ext uri="{FF2B5EF4-FFF2-40B4-BE49-F238E27FC236}">
                <a16:creationId xmlns:a16="http://schemas.microsoft.com/office/drawing/2014/main" id="{12514009-4A04-45D5-8CB9-BBBA06AB1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7EDDEE-A8AD-4919-9BDD-01B4BA32CBDD}"/>
              </a:ext>
            </a:extLst>
          </p:cNvPr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gradFill flip="none" rotWithShape="1">
            <a:gsLst>
              <a:gs pos="88000">
                <a:srgbClr val="309DFF"/>
              </a:gs>
              <a:gs pos="45000">
                <a:schemeClr val="bg1">
                  <a:lumMod val="95000"/>
                  <a:alpha val="60000"/>
                </a:schemeClr>
              </a:gs>
              <a:gs pos="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E7122A-8D12-44A3-9440-DA2F9042F6CB}"/>
              </a:ext>
            </a:extLst>
          </p:cNvPr>
          <p:cNvSpPr txBox="1"/>
          <p:nvPr/>
        </p:nvSpPr>
        <p:spPr>
          <a:xfrm>
            <a:off x="479425" y="809814"/>
            <a:ext cx="3930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Доходы тренажерного зала </a:t>
            </a:r>
          </a:p>
          <a:p>
            <a:pPr algn="r"/>
            <a:r>
              <a:rPr lang="ru-RU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 2022-2023 годы составили</a:t>
            </a:r>
          </a:p>
          <a:p>
            <a:pPr algn="r"/>
            <a:r>
              <a:rPr lang="ru-RU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общей сумме</a:t>
            </a:r>
            <a:endParaRPr lang="ru-RU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2276FEC-151C-4595-AE16-9FAE6400897D}"/>
              </a:ext>
            </a:extLst>
          </p:cNvPr>
          <p:cNvGrpSpPr/>
          <p:nvPr/>
        </p:nvGrpSpPr>
        <p:grpSpPr>
          <a:xfrm>
            <a:off x="4981903" y="942106"/>
            <a:ext cx="2102069" cy="661408"/>
            <a:chOff x="4981903" y="1702676"/>
            <a:chExt cx="2102069" cy="661408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7020D7BD-CB49-46F8-92CE-FD68A2F42C3C}"/>
                </a:ext>
              </a:extLst>
            </p:cNvPr>
            <p:cNvSpPr/>
            <p:nvPr/>
          </p:nvSpPr>
          <p:spPr>
            <a:xfrm>
              <a:off x="4981903" y="1702676"/>
              <a:ext cx="2102069" cy="661408"/>
            </a:xfrm>
            <a:prstGeom prst="roundRect">
              <a:avLst>
                <a:gd name="adj" fmla="val 2447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7DEE0E-66AD-4BFC-B560-C98357F1C266}"/>
                </a:ext>
              </a:extLst>
            </p:cNvPr>
            <p:cNvSpPr txBox="1"/>
            <p:nvPr/>
          </p:nvSpPr>
          <p:spPr>
            <a:xfrm>
              <a:off x="5003712" y="1851660"/>
              <a:ext cx="2080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283,5 </a:t>
              </a:r>
              <a:r>
                <a:rPr lang="ru-RU" b="1" dirty="0" err="1">
                  <a:solidFill>
                    <a:schemeClr val="bg1"/>
                  </a:solidFill>
                  <a:latin typeface="Montserrat" panose="00000500000000000000" pitchFamily="2" charset="-52"/>
                </a:rPr>
                <a:t>тыс.тенге</a:t>
              </a:r>
              <a:endParaRPr lang="ru-RU" b="1" dirty="0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1F75052-907C-4D01-A7C7-EB452F70CDEC}"/>
              </a:ext>
            </a:extLst>
          </p:cNvPr>
          <p:cNvSpPr txBox="1"/>
          <p:nvPr/>
        </p:nvSpPr>
        <p:spPr>
          <a:xfrm>
            <a:off x="479426" y="2332015"/>
            <a:ext cx="393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том числе за 2022 год </a:t>
            </a:r>
            <a:endParaRPr lang="ru-RU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0C1216B-2361-4C56-9962-16C1512C9AAB}"/>
              </a:ext>
            </a:extLst>
          </p:cNvPr>
          <p:cNvGrpSpPr/>
          <p:nvPr/>
        </p:nvGrpSpPr>
        <p:grpSpPr>
          <a:xfrm>
            <a:off x="4981903" y="2255382"/>
            <a:ext cx="2102069" cy="661408"/>
            <a:chOff x="4981903" y="1702676"/>
            <a:chExt cx="2102069" cy="661408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95ACCE69-26CE-42A7-8ED5-AA6E6964699C}"/>
                </a:ext>
              </a:extLst>
            </p:cNvPr>
            <p:cNvSpPr/>
            <p:nvPr/>
          </p:nvSpPr>
          <p:spPr>
            <a:xfrm>
              <a:off x="4981903" y="1702676"/>
              <a:ext cx="2102069" cy="661408"/>
            </a:xfrm>
            <a:prstGeom prst="roundRect">
              <a:avLst>
                <a:gd name="adj" fmla="val 24473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B8EE02-37DA-43DF-B58F-6948E48373F8}"/>
                </a:ext>
              </a:extLst>
            </p:cNvPr>
            <p:cNvSpPr txBox="1"/>
            <p:nvPr/>
          </p:nvSpPr>
          <p:spPr>
            <a:xfrm>
              <a:off x="5003712" y="1851660"/>
              <a:ext cx="2080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152,5 </a:t>
              </a:r>
              <a:r>
                <a:rPr lang="ru-RU" b="1" dirty="0" err="1">
                  <a:solidFill>
                    <a:schemeClr val="bg1"/>
                  </a:solidFill>
                  <a:latin typeface="Montserrat" panose="00000500000000000000" pitchFamily="2" charset="-52"/>
                </a:rPr>
                <a:t>тыс.тенге</a:t>
              </a:r>
              <a:endParaRPr lang="ru-RU" b="1" dirty="0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7C802F-B807-49C3-93DC-155A3812B20F}"/>
              </a:ext>
            </a:extLst>
          </p:cNvPr>
          <p:cNvSpPr txBox="1"/>
          <p:nvPr/>
        </p:nvSpPr>
        <p:spPr>
          <a:xfrm>
            <a:off x="479425" y="3550827"/>
            <a:ext cx="393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 2023 год </a:t>
            </a:r>
            <a:endParaRPr lang="ru-RU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16B5F6D-F4BA-4B9E-9920-C41D1296A7A4}"/>
              </a:ext>
            </a:extLst>
          </p:cNvPr>
          <p:cNvGrpSpPr/>
          <p:nvPr/>
        </p:nvGrpSpPr>
        <p:grpSpPr>
          <a:xfrm>
            <a:off x="4981903" y="3402602"/>
            <a:ext cx="2102069" cy="661408"/>
            <a:chOff x="4981903" y="1702676"/>
            <a:chExt cx="2102069" cy="661408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C4AEDE50-59CB-41F6-85AD-A7CBAC2E69B3}"/>
                </a:ext>
              </a:extLst>
            </p:cNvPr>
            <p:cNvSpPr/>
            <p:nvPr/>
          </p:nvSpPr>
          <p:spPr>
            <a:xfrm>
              <a:off x="4981903" y="1702676"/>
              <a:ext cx="2102069" cy="661408"/>
            </a:xfrm>
            <a:prstGeom prst="roundRect">
              <a:avLst>
                <a:gd name="adj" fmla="val 24473"/>
              </a:avLst>
            </a:prstGeom>
            <a:solidFill>
              <a:srgbClr val="309D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CFF44D-3BB4-497B-BCA6-D4BFCE0CA257}"/>
                </a:ext>
              </a:extLst>
            </p:cNvPr>
            <p:cNvSpPr txBox="1"/>
            <p:nvPr/>
          </p:nvSpPr>
          <p:spPr>
            <a:xfrm>
              <a:off x="5003712" y="1851660"/>
              <a:ext cx="2080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131,0 </a:t>
              </a:r>
              <a:r>
                <a:rPr lang="ru-RU" b="1" dirty="0" err="1">
                  <a:solidFill>
                    <a:schemeClr val="bg1"/>
                  </a:solidFill>
                  <a:latin typeface="Montserrat" panose="00000500000000000000" pitchFamily="2" charset="-52"/>
                </a:rPr>
                <a:t>тыс.тенге</a:t>
              </a:r>
              <a:endParaRPr lang="ru-RU" b="1" dirty="0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7A756DA-F594-4556-8407-A8D73C99C06C}"/>
              </a:ext>
            </a:extLst>
          </p:cNvPr>
          <p:cNvSpPr txBox="1"/>
          <p:nvPr/>
        </p:nvSpPr>
        <p:spPr>
          <a:xfrm>
            <a:off x="528938" y="4970969"/>
            <a:ext cx="6555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Согласно, представленным сведениям Дирекции, заключены договора аренды спортивных залов на общую сумму 2 586,6 </a:t>
            </a:r>
            <a:r>
              <a:rPr lang="ru-RU" dirty="0" err="1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ru-RU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в том числе за 2022 год – 1059,0 </a:t>
            </a:r>
            <a:r>
              <a:rPr lang="ru-RU" dirty="0" err="1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ru-RU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2023 год – 1 527,6 </a:t>
            </a:r>
            <a:r>
              <a:rPr lang="ru-RU" dirty="0" err="1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ru-RU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71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4336E8C-B0AC-445C-AD52-348757BEB5ED}"/>
              </a:ext>
            </a:extLst>
          </p:cNvPr>
          <p:cNvSpPr/>
          <p:nvPr/>
        </p:nvSpPr>
        <p:spPr>
          <a:xfrm>
            <a:off x="0" y="0"/>
            <a:ext cx="12192000" cy="2667000"/>
          </a:xfrm>
          <a:prstGeom prst="rect">
            <a:avLst/>
          </a:prstGeom>
          <a:solidFill>
            <a:srgbClr val="309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CC6653E-E96B-4B9F-AFAC-C57E564D7427}"/>
              </a:ext>
            </a:extLst>
          </p:cNvPr>
          <p:cNvSpPr/>
          <p:nvPr/>
        </p:nvSpPr>
        <p:spPr>
          <a:xfrm>
            <a:off x="334962" y="1554480"/>
            <a:ext cx="11522076" cy="40770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1A3A6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38D00-E536-41B2-8DAE-1C2B10464EE3}"/>
              </a:ext>
            </a:extLst>
          </p:cNvPr>
          <p:cNvSpPr txBox="1"/>
          <p:nvPr/>
        </p:nvSpPr>
        <p:spPr>
          <a:xfrm>
            <a:off x="334963" y="487680"/>
            <a:ext cx="11522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Montserrat" panose="00000500000000000000" pitchFamily="2" charset="-52"/>
              </a:rPr>
              <a:t>ДАНЫ РЕКОМЕНДАЦИИ: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0039A-B4AC-471D-98D6-D2D9415278C6}"/>
              </a:ext>
            </a:extLst>
          </p:cNvPr>
          <p:cNvSpPr txBox="1"/>
          <p:nvPr/>
        </p:nvSpPr>
        <p:spPr>
          <a:xfrm>
            <a:off x="731520" y="2069517"/>
            <a:ext cx="1074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своевременно размещать на официальном сайте Общества tou.edu.kz текущие, годовые отчеты спортивно-массовых мероприятий и учебно-тренировочной работы в расширенном виде, отражать полную информацию по пунктам согласно утвержденным календарным планам, на учебный год;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при наличии своевременно вносить изменения в план спортивно-массовых мероприятий и учебно-тренировочной работе Дирекции;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в целях увеличения контингента, усилить работу по организации и проведению спортивно-массовых мероприятий;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обеспечить занимающихся модернизированными спортивными сооружениями и спортивным инвентарем в соответствии с международными стандартами;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способствовать подготовке в ВУЗе спортсменов высокой квалификации, резерва Национальных сборных Республики Казахстан.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504C42-CED7-4484-B72C-C22887C14C5A}"/>
              </a:ext>
            </a:extLst>
          </p:cNvPr>
          <p:cNvSpPr txBox="1"/>
          <p:nvPr/>
        </p:nvSpPr>
        <p:spPr>
          <a:xfrm>
            <a:off x="371475" y="5921829"/>
            <a:ext cx="1144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Montserrat" pitchFamily="2" charset="-52"/>
              </a:rPr>
              <a:t>Исполнение:</a:t>
            </a:r>
            <a:r>
              <a:rPr lang="ru-RU" dirty="0">
                <a:latin typeface="Montserrat" pitchFamily="2" charset="-52"/>
              </a:rPr>
              <a:t> Дирекцией спортивного развития Общества представлена информация, все рекомендации приняты к сведению и исполняются.</a:t>
            </a:r>
            <a:endParaRPr lang="ru-RU" dirty="0">
              <a:effectLst/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564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F2D48-EE94-49BC-8715-9A4A243E70E8}"/>
              </a:ext>
            </a:extLst>
          </p:cNvPr>
          <p:cNvSpPr txBox="1"/>
          <p:nvPr/>
        </p:nvSpPr>
        <p:spPr>
          <a:xfrm>
            <a:off x="334963" y="475793"/>
            <a:ext cx="6891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309DFF"/>
                </a:solidFill>
                <a:latin typeface="Montserrat" pitchFamily="2" charset="-52"/>
              </a:rPr>
              <a:t>Отчет по итогу 2023 года</a:t>
            </a:r>
            <a:endParaRPr lang="ru-RU" sz="2200" dirty="0">
              <a:solidFill>
                <a:srgbClr val="309DFF"/>
              </a:solidFill>
              <a:latin typeface="Montserrat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46758-EB6C-4E40-91A6-AF046C92051B}"/>
              </a:ext>
            </a:extLst>
          </p:cNvPr>
          <p:cNvSpPr txBox="1"/>
          <p:nvPr/>
        </p:nvSpPr>
        <p:spPr>
          <a:xfrm>
            <a:off x="334962" y="1395451"/>
            <a:ext cx="7119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itchFamily="2" charset="-52"/>
              </a:rPr>
              <a:t>Службой внутреннего аудита НАО «</a:t>
            </a:r>
            <a:r>
              <a:rPr lang="ru-RU" dirty="0" err="1">
                <a:latin typeface="Montserrat" pitchFamily="2" charset="-52"/>
              </a:rPr>
              <a:t>Торайгыров</a:t>
            </a:r>
            <a:r>
              <a:rPr lang="ru-RU" dirty="0">
                <a:latin typeface="Montserrat" pitchFamily="2" charset="-52"/>
              </a:rPr>
              <a:t> университет» на 2023 год запланировано восемь аудиторских мероприятий, подлежащих аудиту.</a:t>
            </a:r>
          </a:p>
        </p:txBody>
      </p:sp>
      <p:pic>
        <p:nvPicPr>
          <p:cNvPr id="2050" name="Picture 2" descr="close-up photography of two pencils on closed pink covered book on desk near MacBook Air in a well-lit room">
            <a:extLst>
              <a:ext uri="{FF2B5EF4-FFF2-40B4-BE49-F238E27FC236}">
                <a16:creationId xmlns:a16="http://schemas.microsoft.com/office/drawing/2014/main" id="{A4F315B8-2034-4ABE-B90C-BAD3A31F0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0" b="3647"/>
          <a:stretch/>
        </p:blipFill>
        <p:spPr bwMode="auto">
          <a:xfrm>
            <a:off x="7632701" y="1395452"/>
            <a:ext cx="4021136" cy="49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0C7795E-259C-4716-87F8-EAE370C48E7D}"/>
              </a:ext>
            </a:extLst>
          </p:cNvPr>
          <p:cNvSpPr/>
          <p:nvPr/>
        </p:nvSpPr>
        <p:spPr>
          <a:xfrm>
            <a:off x="334963" y="2807552"/>
            <a:ext cx="2992437" cy="3574654"/>
          </a:xfrm>
          <a:prstGeom prst="roundRect">
            <a:avLst/>
          </a:prstGeom>
          <a:solidFill>
            <a:srgbClr val="309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17FDDB-D7C2-445E-8142-EF68AF890537}"/>
              </a:ext>
            </a:extLst>
          </p:cNvPr>
          <p:cNvSpPr txBox="1"/>
          <p:nvPr/>
        </p:nvSpPr>
        <p:spPr>
          <a:xfrm>
            <a:off x="588963" y="3533050"/>
            <a:ext cx="24844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" pitchFamily="2" charset="-52"/>
              </a:rPr>
              <a:t>Все запланированные мероприятия, службой внутреннего аудита проверены в срок, в соответствии с годовым аудиторским планом Службы внутреннего аудита, утвержденного решением Совета директоров НАО «</a:t>
            </a:r>
            <a:r>
              <a:rPr lang="ru-RU" sz="1200" dirty="0" err="1">
                <a:solidFill>
                  <a:schemeClr val="bg1"/>
                </a:solidFill>
                <a:latin typeface="Montserrat" pitchFamily="2" charset="-52"/>
              </a:rPr>
              <a:t>Торайгыров</a:t>
            </a:r>
            <a:r>
              <a:rPr lang="ru-RU" sz="1200" dirty="0">
                <a:solidFill>
                  <a:schemeClr val="bg1"/>
                </a:solidFill>
                <a:latin typeface="Montserrat" pitchFamily="2" charset="-52"/>
              </a:rPr>
              <a:t> университет».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E483E0F-B0D6-422E-AC99-B9458D9DE414}"/>
              </a:ext>
            </a:extLst>
          </p:cNvPr>
          <p:cNvSpPr/>
          <p:nvPr/>
        </p:nvSpPr>
        <p:spPr>
          <a:xfrm>
            <a:off x="3983832" y="2807552"/>
            <a:ext cx="2992437" cy="357465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926B0D-C1FD-4AE6-921D-559101FE3FFA}"/>
              </a:ext>
            </a:extLst>
          </p:cNvPr>
          <p:cNvSpPr txBox="1"/>
          <p:nvPr/>
        </p:nvSpPr>
        <p:spPr>
          <a:xfrm>
            <a:off x="4147742" y="3348384"/>
            <a:ext cx="266461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dirty="0">
                <a:latin typeface="Montserrat" pitchFamily="2" charset="-52"/>
              </a:rPr>
              <a:t>Н</a:t>
            </a:r>
            <a:r>
              <a:rPr lang="ru-RU" sz="1200" dirty="0" err="1">
                <a:latin typeface="Montserrat" pitchFamily="2" charset="-52"/>
              </a:rPr>
              <a:t>ами</a:t>
            </a:r>
            <a:r>
              <a:rPr lang="ru-RU" sz="1200" dirty="0">
                <a:latin typeface="Montserrat" pitchFamily="2" charset="-52"/>
              </a:rPr>
              <a:t> было рекомендовано принять меры по полному устранению выявленных нарушений и рассмотрению в установленном порядке ответственных виновных лиц и на постоянной основе изучать Указы Президента, Постановления Правительства РК, а также другие нормативно-правовые акты и действующие законодательства РК. </a:t>
            </a:r>
          </a:p>
        </p:txBody>
      </p:sp>
    </p:spTree>
    <p:extLst>
      <p:ext uri="{BB962C8B-B14F-4D97-AF65-F5344CB8AC3E}">
        <p14:creationId xmlns:p14="http://schemas.microsoft.com/office/powerpoint/2010/main" val="3890443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1C77584E-7567-4B93-B13C-C1B6AD7E4B8C}"/>
              </a:ext>
            </a:extLst>
          </p:cNvPr>
          <p:cNvSpPr/>
          <p:nvPr/>
        </p:nvSpPr>
        <p:spPr>
          <a:xfrm>
            <a:off x="7914159" y="225425"/>
            <a:ext cx="3639912" cy="3599543"/>
          </a:xfrm>
          <a:prstGeom prst="ellipse">
            <a:avLst/>
          </a:prstGeom>
          <a:solidFill>
            <a:srgbClr val="309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98DD543-D195-46B5-B675-D8431F0C36F7}"/>
              </a:ext>
            </a:extLst>
          </p:cNvPr>
          <p:cNvSpPr/>
          <p:nvPr/>
        </p:nvSpPr>
        <p:spPr>
          <a:xfrm>
            <a:off x="8098097" y="407323"/>
            <a:ext cx="3389959" cy="3352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red marker and orange pen on white surface">
            <a:extLst>
              <a:ext uri="{FF2B5EF4-FFF2-40B4-BE49-F238E27FC236}">
                <a16:creationId xmlns:a16="http://schemas.microsoft.com/office/drawing/2014/main" id="{2B6C0C9B-5199-4F23-A7AE-C48AE5352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0" t="6123" r="23785" b="14859"/>
          <a:stretch/>
        </p:blipFill>
        <p:spPr bwMode="auto">
          <a:xfrm>
            <a:off x="8203762" y="494190"/>
            <a:ext cx="3178628" cy="3178628"/>
          </a:xfrm>
          <a:custGeom>
            <a:avLst/>
            <a:gdLst>
              <a:gd name="connsiteX0" fmla="*/ 1589314 w 3178628"/>
              <a:gd name="connsiteY0" fmla="*/ 0 h 3178628"/>
              <a:gd name="connsiteX1" fmla="*/ 3178628 w 3178628"/>
              <a:gd name="connsiteY1" fmla="*/ 1589314 h 3178628"/>
              <a:gd name="connsiteX2" fmla="*/ 1589314 w 3178628"/>
              <a:gd name="connsiteY2" fmla="*/ 3178628 h 3178628"/>
              <a:gd name="connsiteX3" fmla="*/ 0 w 3178628"/>
              <a:gd name="connsiteY3" fmla="*/ 1589314 h 3178628"/>
              <a:gd name="connsiteX4" fmla="*/ 1589314 w 3178628"/>
              <a:gd name="connsiteY4" fmla="*/ 0 h 317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8628" h="3178628">
                <a:moveTo>
                  <a:pt x="1589314" y="0"/>
                </a:moveTo>
                <a:cubicBezTo>
                  <a:pt x="2467068" y="0"/>
                  <a:pt x="3178628" y="711560"/>
                  <a:pt x="3178628" y="1589314"/>
                </a:cubicBezTo>
                <a:cubicBezTo>
                  <a:pt x="3178628" y="2467068"/>
                  <a:pt x="2467068" y="3178628"/>
                  <a:pt x="1589314" y="3178628"/>
                </a:cubicBezTo>
                <a:cubicBezTo>
                  <a:pt x="711560" y="3178628"/>
                  <a:pt x="0" y="2467068"/>
                  <a:pt x="0" y="1589314"/>
                </a:cubicBezTo>
                <a:cubicBezTo>
                  <a:pt x="0" y="711560"/>
                  <a:pt x="711560" y="0"/>
                  <a:pt x="158931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89A6424-D51F-41AE-899A-E6BB7F980922}"/>
              </a:ext>
            </a:extLst>
          </p:cNvPr>
          <p:cNvGrpSpPr/>
          <p:nvPr/>
        </p:nvGrpSpPr>
        <p:grpSpPr>
          <a:xfrm>
            <a:off x="-458484" y="2823903"/>
            <a:ext cx="5357160" cy="5297746"/>
            <a:chOff x="-458484" y="2823903"/>
            <a:chExt cx="5357160" cy="5297746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37541C29-5CEB-4CB7-A9D2-8A30C516DAA3}"/>
                </a:ext>
              </a:extLst>
            </p:cNvPr>
            <p:cNvSpPr/>
            <p:nvPr/>
          </p:nvSpPr>
          <p:spPr>
            <a:xfrm>
              <a:off x="-458484" y="2823903"/>
              <a:ext cx="5357160" cy="5297746"/>
            </a:xfrm>
            <a:prstGeom prst="ellipse">
              <a:avLst/>
            </a:prstGeom>
            <a:solidFill>
              <a:srgbClr val="309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A38F1A11-4FE1-4E1F-A049-BABAA9F79B22}"/>
                </a:ext>
              </a:extLst>
            </p:cNvPr>
            <p:cNvSpPr/>
            <p:nvPr/>
          </p:nvSpPr>
          <p:spPr>
            <a:xfrm>
              <a:off x="-274546" y="3005801"/>
              <a:ext cx="4989283" cy="493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person writing on white notebook">
              <a:extLst>
                <a:ext uri="{FF2B5EF4-FFF2-40B4-BE49-F238E27FC236}">
                  <a16:creationId xmlns:a16="http://schemas.microsoft.com/office/drawing/2014/main" id="{D54C325B-7778-428F-B1AF-888F123236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05" t="42857" r="22215" b="10794"/>
            <a:stretch/>
          </p:blipFill>
          <p:spPr bwMode="auto">
            <a:xfrm>
              <a:off x="2691" y="3255372"/>
              <a:ext cx="4434808" cy="4434808"/>
            </a:xfrm>
            <a:custGeom>
              <a:avLst/>
              <a:gdLst>
                <a:gd name="connsiteX0" fmla="*/ 1589314 w 3178628"/>
                <a:gd name="connsiteY0" fmla="*/ 0 h 3178628"/>
                <a:gd name="connsiteX1" fmla="*/ 3178628 w 3178628"/>
                <a:gd name="connsiteY1" fmla="*/ 1589314 h 3178628"/>
                <a:gd name="connsiteX2" fmla="*/ 1589314 w 3178628"/>
                <a:gd name="connsiteY2" fmla="*/ 3178628 h 3178628"/>
                <a:gd name="connsiteX3" fmla="*/ 0 w 3178628"/>
                <a:gd name="connsiteY3" fmla="*/ 1589314 h 3178628"/>
                <a:gd name="connsiteX4" fmla="*/ 1589314 w 3178628"/>
                <a:gd name="connsiteY4" fmla="*/ 0 h 317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8628" h="3178628">
                  <a:moveTo>
                    <a:pt x="1589314" y="0"/>
                  </a:moveTo>
                  <a:cubicBezTo>
                    <a:pt x="2467068" y="0"/>
                    <a:pt x="3178628" y="711560"/>
                    <a:pt x="3178628" y="1589314"/>
                  </a:cubicBezTo>
                  <a:cubicBezTo>
                    <a:pt x="3178628" y="2467068"/>
                    <a:pt x="2467068" y="3178628"/>
                    <a:pt x="1589314" y="3178628"/>
                  </a:cubicBezTo>
                  <a:cubicBezTo>
                    <a:pt x="711560" y="3178628"/>
                    <a:pt x="0" y="2467068"/>
                    <a:pt x="0" y="1589314"/>
                  </a:cubicBezTo>
                  <a:cubicBezTo>
                    <a:pt x="0" y="711560"/>
                    <a:pt x="711560" y="0"/>
                    <a:pt x="1589314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0910091-2416-405D-9C45-49BA8D8ACE7B}"/>
              </a:ext>
            </a:extLst>
          </p:cNvPr>
          <p:cNvSpPr txBox="1"/>
          <p:nvPr/>
        </p:nvSpPr>
        <p:spPr>
          <a:xfrm>
            <a:off x="334963" y="1219360"/>
            <a:ext cx="6312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itchFamily="2" charset="-52"/>
              </a:rPr>
              <a:t> В свою очередь Обществом представлена информация о проделанной работе по результатам проведенного аудита и о принятых мерах по выявленным аудитом нарушениям.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5C8B1C-4664-4DB1-958D-E34CEF22D10D}"/>
              </a:ext>
            </a:extLst>
          </p:cNvPr>
          <p:cNvSpPr txBox="1"/>
          <p:nvPr/>
        </p:nvSpPr>
        <p:spPr>
          <a:xfrm>
            <a:off x="5639934" y="4343732"/>
            <a:ext cx="63125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itchFamily="2" charset="-52"/>
              </a:rPr>
              <a:t> Приказом Общества </a:t>
            </a:r>
            <a:r>
              <a:rPr lang="ru-RU" sz="1400" dirty="0" err="1">
                <a:latin typeface="Montserrat" pitchFamily="2" charset="-52"/>
              </a:rPr>
              <a:t>Айтжановой</a:t>
            </a:r>
            <a:r>
              <a:rPr lang="ru-RU" sz="1400" dirty="0">
                <a:latin typeface="Montserrat" pitchFamily="2" charset="-52"/>
              </a:rPr>
              <a:t> И.С. экономисту ДЭФ за допущенные нарушения объявлены дисциплинарные взыскания в виде замечания. Юридической службой поданы иски на задолжников аренды помещения.</a:t>
            </a:r>
          </a:p>
          <a:p>
            <a:r>
              <a:rPr lang="ru-RU" sz="1400" dirty="0">
                <a:latin typeface="Montserrat" pitchFamily="2" charset="-52"/>
              </a:rPr>
              <a:t>  Аудиторские отчеты Службы внутреннего аудита ежеквартально рассматривались на заседаниях Комитета по аудиту, а затем на заседаниях Совета директоров НАО «</a:t>
            </a:r>
            <a:r>
              <a:rPr lang="ru-RU" sz="1400" dirty="0" err="1">
                <a:latin typeface="Montserrat" pitchFamily="2" charset="-52"/>
              </a:rPr>
              <a:t>Торайгыров</a:t>
            </a:r>
            <a:r>
              <a:rPr lang="ru-RU" sz="1400" dirty="0">
                <a:latin typeface="Montserrat" pitchFamily="2" charset="-52"/>
              </a:rPr>
              <a:t> университет». 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4639AE4-630D-4DEE-8F86-6DF113D79C71}"/>
              </a:ext>
            </a:extLst>
          </p:cNvPr>
          <p:cNvSpPr/>
          <p:nvPr/>
        </p:nvSpPr>
        <p:spPr>
          <a:xfrm>
            <a:off x="7532914" y="2598761"/>
            <a:ext cx="1074057" cy="1074057"/>
          </a:xfrm>
          <a:prstGeom prst="ellipse">
            <a:avLst/>
          </a:prstGeom>
          <a:solidFill>
            <a:srgbClr val="309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899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91C930-709B-47EC-B26A-D1BA81A7CB29}"/>
              </a:ext>
            </a:extLst>
          </p:cNvPr>
          <p:cNvSpPr/>
          <p:nvPr/>
        </p:nvSpPr>
        <p:spPr>
          <a:xfrm>
            <a:off x="4572000" y="0"/>
            <a:ext cx="863600" cy="6858000"/>
          </a:xfrm>
          <a:prstGeom prst="rect">
            <a:avLst/>
          </a:prstGeom>
          <a:solidFill>
            <a:srgbClr val="309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empty spiral notebook near keyboard and pen">
            <a:extLst>
              <a:ext uri="{FF2B5EF4-FFF2-40B4-BE49-F238E27FC236}">
                <a16:creationId xmlns:a16="http://schemas.microsoft.com/office/drawing/2014/main" id="{F43ED45F-B9CA-42ED-A602-3D4687514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D77272-49D5-40CD-882E-07085F5F7D99}"/>
              </a:ext>
            </a:extLst>
          </p:cNvPr>
          <p:cNvSpPr txBox="1"/>
          <p:nvPr/>
        </p:nvSpPr>
        <p:spPr>
          <a:xfrm>
            <a:off x="6096000" y="1009074"/>
            <a:ext cx="57245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itchFamily="2" charset="-52"/>
              </a:rPr>
              <a:t>По всем рассмотренным вопросам проведенных Службой внутреннего аудита, на заседаниях Комитета по аудиту и Совета директоров имеются протокола заседаний, которые приняты единогласным решением членов Комитета аудита и Совета директоров.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88110A-C77C-4CD3-AFF6-58B3562FFE73}"/>
              </a:ext>
            </a:extLst>
          </p:cNvPr>
          <p:cNvSpPr txBox="1"/>
          <p:nvPr/>
        </p:nvSpPr>
        <p:spPr>
          <a:xfrm>
            <a:off x="6096000" y="3022600"/>
            <a:ext cx="5724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itchFamily="2" charset="-52"/>
              </a:rPr>
              <a:t>В феврале 2023 года руководитель СВА </a:t>
            </a:r>
            <a:r>
              <a:rPr lang="ru-RU" sz="1400" dirty="0" err="1">
                <a:latin typeface="Montserrat" pitchFamily="2" charset="-52"/>
              </a:rPr>
              <a:t>Кенжетаев</a:t>
            </a:r>
            <a:r>
              <a:rPr lang="ru-RU" sz="1400" dirty="0">
                <a:latin typeface="Montserrat" pitchFamily="2" charset="-52"/>
              </a:rPr>
              <a:t> Б.М. участвовал в совещаниях круглого стола по вопросам внутреннего аудита в </a:t>
            </a:r>
            <a:r>
              <a:rPr lang="ru-RU" sz="1400" dirty="0" err="1">
                <a:latin typeface="Montserrat" pitchFamily="2" charset="-52"/>
              </a:rPr>
              <a:t>квазигосударственном</a:t>
            </a:r>
            <a:r>
              <a:rPr lang="ru-RU" sz="1400" dirty="0">
                <a:latin typeface="Montserrat" pitchFamily="2" charset="-52"/>
              </a:rPr>
              <a:t> секторе (г. Астана) в ТОО «Стандарт ЛК».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04EC3C-1CEE-42F4-B4A3-E7F4BDAB3728}"/>
              </a:ext>
            </a:extLst>
          </p:cNvPr>
          <p:cNvSpPr txBox="1"/>
          <p:nvPr/>
        </p:nvSpPr>
        <p:spPr>
          <a:xfrm>
            <a:off x="6096001" y="4820682"/>
            <a:ext cx="57245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itchFamily="2" charset="-52"/>
              </a:rPr>
              <a:t>С мая 2023 года аудитор СВА </a:t>
            </a:r>
            <a:r>
              <a:rPr lang="ru-RU" sz="1400" dirty="0" err="1">
                <a:latin typeface="Montserrat" pitchFamily="2" charset="-52"/>
              </a:rPr>
              <a:t>Байбулинова</a:t>
            </a:r>
            <a:r>
              <a:rPr lang="ru-RU" sz="1400" dirty="0">
                <a:latin typeface="Montserrat" pitchFamily="2" charset="-52"/>
              </a:rPr>
              <a:t> С.С. уволена по собственному желанию, а с октября 2023 года принята на должность аудитора СВА </a:t>
            </a:r>
            <a:r>
              <a:rPr lang="ru-RU" sz="1400" dirty="0" err="1">
                <a:latin typeface="Montserrat" pitchFamily="2" charset="-52"/>
              </a:rPr>
              <a:t>Тоендыкова</a:t>
            </a:r>
            <a:r>
              <a:rPr lang="ru-RU" sz="1400" dirty="0">
                <a:latin typeface="Montserrat" pitchFamily="2" charset="-52"/>
              </a:rPr>
              <a:t> Т.Б. </a:t>
            </a:r>
          </a:p>
        </p:txBody>
      </p:sp>
    </p:spTree>
    <p:extLst>
      <p:ext uri="{BB962C8B-B14F-4D97-AF65-F5344CB8AC3E}">
        <p14:creationId xmlns:p14="http://schemas.microsoft.com/office/powerpoint/2010/main" val="561453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2A901B-13CF-4B4D-9171-142C407730F1}"/>
              </a:ext>
            </a:extLst>
          </p:cNvPr>
          <p:cNvSpPr/>
          <p:nvPr/>
        </p:nvSpPr>
        <p:spPr>
          <a:xfrm>
            <a:off x="0" y="0"/>
            <a:ext cx="12191999" cy="6894511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90000">
                <a:schemeClr val="bg1">
                  <a:lumMod val="95000"/>
                  <a:alpha val="60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508D70A4-8FFA-4121-8421-36AA052733DF}"/>
              </a:ext>
            </a:extLst>
          </p:cNvPr>
          <p:cNvGrpSpPr/>
          <p:nvPr/>
        </p:nvGrpSpPr>
        <p:grpSpPr>
          <a:xfrm>
            <a:off x="4550979" y="1622847"/>
            <a:ext cx="3090041" cy="3090041"/>
            <a:chOff x="4550979" y="1442017"/>
            <a:chExt cx="3090041" cy="3090041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7942BDBF-EE3C-467E-B2A3-B461AACD9922}"/>
                </a:ext>
              </a:extLst>
            </p:cNvPr>
            <p:cNvSpPr/>
            <p:nvPr/>
          </p:nvSpPr>
          <p:spPr>
            <a:xfrm>
              <a:off x="4785360" y="1676400"/>
              <a:ext cx="2621280" cy="26212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D76A49-020B-4823-819D-2FC859F52AB7}"/>
                </a:ext>
              </a:extLst>
            </p:cNvPr>
            <p:cNvSpPr txBox="1"/>
            <p:nvPr/>
          </p:nvSpPr>
          <p:spPr>
            <a:xfrm>
              <a:off x="4907280" y="2463818"/>
              <a:ext cx="237744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00" b="1" dirty="0">
                  <a:solidFill>
                    <a:srgbClr val="0070C0"/>
                  </a:solidFill>
                  <a:latin typeface="Montserrat" panose="00000500000000000000" pitchFamily="2" charset="-52"/>
                  <a:ea typeface="Calibri" panose="020F0502020204030204" pitchFamily="34" charset="0"/>
                </a:rPr>
                <a:t>31 737 035 </a:t>
              </a:r>
              <a:r>
                <a:rPr lang="ru-RU" sz="2600" b="1" dirty="0">
                  <a:solidFill>
                    <a:srgbClr val="0070C0"/>
                  </a:solidFill>
                  <a:latin typeface="Montserrat" panose="00000500000000000000" pitchFamily="2" charset="-52"/>
                  <a:ea typeface="Calibri" panose="020F0502020204030204" pitchFamily="34" charset="0"/>
                </a:rPr>
                <a:t>тенге</a:t>
              </a:r>
              <a:r>
                <a:rPr lang="ru-RU" sz="3200" b="1" dirty="0">
                  <a:solidFill>
                    <a:srgbClr val="0070C0"/>
                  </a:solidFill>
                  <a:effectLst/>
                  <a:latin typeface="Montserrat" panose="00000500000000000000" pitchFamily="2" charset="-52"/>
                  <a:ea typeface="Calibri" panose="020F0502020204030204" pitchFamily="34" charset="0"/>
                </a:rPr>
                <a:t> </a:t>
              </a:r>
              <a:endParaRPr lang="ru-RU" sz="3200" b="1" dirty="0">
                <a:solidFill>
                  <a:srgbClr val="0070C0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792B564A-43C8-4DFF-A4E9-FC6158B1C60D}"/>
                </a:ext>
              </a:extLst>
            </p:cNvPr>
            <p:cNvSpPr/>
            <p:nvPr/>
          </p:nvSpPr>
          <p:spPr>
            <a:xfrm>
              <a:off x="4550979" y="1442017"/>
              <a:ext cx="3090041" cy="3090041"/>
            </a:xfrm>
            <a:prstGeom prst="ellipse">
              <a:avLst/>
            </a:prstGeom>
            <a:noFill/>
            <a:ln>
              <a:solidFill>
                <a:srgbClr val="309D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C815FD3-5315-45EA-B3A0-F186134D9373}"/>
              </a:ext>
            </a:extLst>
          </p:cNvPr>
          <p:cNvGrpSpPr/>
          <p:nvPr/>
        </p:nvGrpSpPr>
        <p:grpSpPr>
          <a:xfrm>
            <a:off x="710499" y="1622847"/>
            <a:ext cx="3090041" cy="3090041"/>
            <a:chOff x="710499" y="1442017"/>
            <a:chExt cx="3090041" cy="3090041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842D48DE-C521-4250-AB04-1A696BD121AE}"/>
                </a:ext>
              </a:extLst>
            </p:cNvPr>
            <p:cNvSpPr/>
            <p:nvPr/>
          </p:nvSpPr>
          <p:spPr>
            <a:xfrm>
              <a:off x="710499" y="1442017"/>
              <a:ext cx="3090041" cy="3090041"/>
            </a:xfrm>
            <a:prstGeom prst="ellipse">
              <a:avLst/>
            </a:prstGeom>
            <a:noFill/>
            <a:ln>
              <a:solidFill>
                <a:srgbClr val="309D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A382CA11-48A5-4FE1-9208-620D41D290CB}"/>
                </a:ext>
              </a:extLst>
            </p:cNvPr>
            <p:cNvSpPr/>
            <p:nvPr/>
          </p:nvSpPr>
          <p:spPr>
            <a:xfrm>
              <a:off x="944880" y="1676400"/>
              <a:ext cx="2621280" cy="26212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982846-5367-4885-96A1-8E3CD310ADBF}"/>
                </a:ext>
              </a:extLst>
            </p:cNvPr>
            <p:cNvSpPr txBox="1"/>
            <p:nvPr/>
          </p:nvSpPr>
          <p:spPr>
            <a:xfrm>
              <a:off x="1066800" y="2463818"/>
              <a:ext cx="23774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00" b="1" dirty="0">
                  <a:solidFill>
                    <a:srgbClr val="0070C0"/>
                  </a:solidFill>
                  <a:latin typeface="Montserrat" panose="00000500000000000000" pitchFamily="2" charset="-52"/>
                </a:rPr>
                <a:t>64 462 677 </a:t>
              </a:r>
              <a:r>
                <a:rPr lang="ru-RU" sz="2600" b="1" dirty="0">
                  <a:solidFill>
                    <a:srgbClr val="0070C0"/>
                  </a:solidFill>
                  <a:latin typeface="Montserrat" panose="00000500000000000000" pitchFamily="2" charset="-52"/>
                </a:rPr>
                <a:t>тенге</a:t>
              </a: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8278F002-00F8-4F99-AF2F-5CCD79AEC0AD}"/>
              </a:ext>
            </a:extLst>
          </p:cNvPr>
          <p:cNvGrpSpPr/>
          <p:nvPr/>
        </p:nvGrpSpPr>
        <p:grpSpPr>
          <a:xfrm>
            <a:off x="8391460" y="1622847"/>
            <a:ext cx="3090041" cy="3090041"/>
            <a:chOff x="8391460" y="1442017"/>
            <a:chExt cx="3090041" cy="3090041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48DF9664-B69E-4ABF-96CC-D55DFB25E3CC}"/>
                </a:ext>
              </a:extLst>
            </p:cNvPr>
            <p:cNvSpPr/>
            <p:nvPr/>
          </p:nvSpPr>
          <p:spPr>
            <a:xfrm>
              <a:off x="8391460" y="1442017"/>
              <a:ext cx="3090041" cy="3090041"/>
            </a:xfrm>
            <a:prstGeom prst="ellipse">
              <a:avLst/>
            </a:prstGeom>
            <a:noFill/>
            <a:ln>
              <a:solidFill>
                <a:srgbClr val="309D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C55E7A95-09CD-487E-9A40-049CB0ED1B3F}"/>
                </a:ext>
              </a:extLst>
            </p:cNvPr>
            <p:cNvSpPr/>
            <p:nvPr/>
          </p:nvSpPr>
          <p:spPr>
            <a:xfrm>
              <a:off x="8625840" y="1676400"/>
              <a:ext cx="2621280" cy="26212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FB1D0CF-E6EF-49E4-9280-3075B59D46D6}"/>
                </a:ext>
              </a:extLst>
            </p:cNvPr>
            <p:cNvSpPr txBox="1"/>
            <p:nvPr/>
          </p:nvSpPr>
          <p:spPr>
            <a:xfrm>
              <a:off x="8747760" y="2463818"/>
              <a:ext cx="237744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00" b="1" dirty="0">
                  <a:solidFill>
                    <a:srgbClr val="0070C0"/>
                  </a:solidFill>
                  <a:latin typeface="Montserrat" panose="00000500000000000000" pitchFamily="2" charset="-52"/>
                  <a:ea typeface="Calibri" panose="020F0502020204030204" pitchFamily="34" charset="0"/>
                </a:rPr>
                <a:t>32 725 643 </a:t>
              </a:r>
              <a:r>
                <a:rPr lang="ru-RU" sz="2600" b="1" dirty="0">
                  <a:solidFill>
                    <a:srgbClr val="0070C0"/>
                  </a:solidFill>
                  <a:latin typeface="Montserrat" panose="00000500000000000000" pitchFamily="2" charset="-52"/>
                  <a:ea typeface="Calibri" panose="020F0502020204030204" pitchFamily="34" charset="0"/>
                </a:rPr>
                <a:t>тенге</a:t>
              </a:r>
              <a:r>
                <a:rPr lang="ru-RU" sz="3200" b="1" dirty="0">
                  <a:solidFill>
                    <a:srgbClr val="0070C0"/>
                  </a:solidFill>
                  <a:effectLst/>
                  <a:latin typeface="Montserrat" panose="00000500000000000000" pitchFamily="2" charset="-52"/>
                  <a:ea typeface="Calibri" panose="020F0502020204030204" pitchFamily="34" charset="0"/>
                </a:rPr>
                <a:t> </a:t>
              </a:r>
              <a:endParaRPr lang="ru-RU" sz="3200" b="1" dirty="0">
                <a:solidFill>
                  <a:srgbClr val="0070C0"/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02893A3-1C93-4C03-A06E-55283BE5B0B9}"/>
              </a:ext>
            </a:extLst>
          </p:cNvPr>
          <p:cNvSpPr txBox="1"/>
          <p:nvPr/>
        </p:nvSpPr>
        <p:spPr>
          <a:xfrm>
            <a:off x="710499" y="5304653"/>
            <a:ext cx="3090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ремонт в зданиях Общества на общую сумму за 2021г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62E1A6-1D95-4434-96D2-B36B52C4CFA6}"/>
              </a:ext>
            </a:extLst>
          </p:cNvPr>
          <p:cNvSpPr txBox="1"/>
          <p:nvPr/>
        </p:nvSpPr>
        <p:spPr>
          <a:xfrm>
            <a:off x="4550979" y="5304653"/>
            <a:ext cx="309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из них хоз. способом (работниками строительно-ремонтного участка)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1E2FD5C-9509-4DEB-8345-14AABB62E299}"/>
              </a:ext>
            </a:extLst>
          </p:cNvPr>
          <p:cNvSpPr txBox="1"/>
          <p:nvPr/>
        </p:nvSpPr>
        <p:spPr>
          <a:xfrm>
            <a:off x="8391459" y="5304653"/>
            <a:ext cx="309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услуги сторонних организаций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572849-A184-489F-88E4-92A27611DBBE}"/>
              </a:ext>
            </a:extLst>
          </p:cNvPr>
          <p:cNvSpPr txBox="1"/>
          <p:nvPr/>
        </p:nvSpPr>
        <p:spPr>
          <a:xfrm>
            <a:off x="334963" y="323196"/>
            <a:ext cx="11485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Montserrat" panose="00000500000000000000" pitchFamily="2" charset="-52"/>
              </a:rPr>
              <a:t>1. Проверено: Аудит проведения капитальных и текущих ремонтов</a:t>
            </a:r>
          </a:p>
          <a:p>
            <a:pPr algn="ctr"/>
            <a:r>
              <a:rPr lang="ru-RU" sz="2000" b="1" dirty="0">
                <a:latin typeface="Montserrat" panose="00000500000000000000" pitchFamily="2" charset="-52"/>
              </a:rPr>
              <a:t>в НАО «</a:t>
            </a:r>
            <a:r>
              <a:rPr lang="ru-RU" sz="2000" b="1" dirty="0" err="1">
                <a:latin typeface="Montserrat" panose="00000500000000000000" pitchFamily="2" charset="-52"/>
              </a:rPr>
              <a:t>Торайгыров</a:t>
            </a:r>
            <a:r>
              <a:rPr lang="ru-RU" sz="2000" b="1" dirty="0">
                <a:latin typeface="Montserrat" panose="00000500000000000000" pitchFamily="2" charset="-52"/>
              </a:rPr>
              <a:t> университет».</a:t>
            </a:r>
          </a:p>
        </p:txBody>
      </p:sp>
    </p:spTree>
    <p:extLst>
      <p:ext uri="{BB962C8B-B14F-4D97-AF65-F5344CB8AC3E}">
        <p14:creationId xmlns:p14="http://schemas.microsoft.com/office/powerpoint/2010/main" val="532224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FF4BF8-CC9D-4EBA-B213-FE0A943CC4E2}"/>
              </a:ext>
            </a:extLst>
          </p:cNvPr>
          <p:cNvSpPr txBox="1"/>
          <p:nvPr/>
        </p:nvSpPr>
        <p:spPr>
          <a:xfrm>
            <a:off x="334963" y="1529680"/>
            <a:ext cx="5064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2022 году произведен капитальный ремонт ТОО «</a:t>
            </a:r>
            <a:r>
              <a:rPr lang="ru-RU" dirty="0" err="1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СтойТехЭксперт</a:t>
            </a:r>
            <a:r>
              <a:rPr lang="ru-RU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» в учебном корпусе Административного городка 19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8B027-99E2-410C-BFC8-A0062E746BF2}"/>
              </a:ext>
            </a:extLst>
          </p:cNvPr>
          <p:cNvSpPr txBox="1"/>
          <p:nvPr/>
        </p:nvSpPr>
        <p:spPr>
          <a:xfrm>
            <a:off x="334963" y="3639404"/>
            <a:ext cx="5174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Montserrat" pitchFamily="2" charset="-52"/>
              </a:rPr>
              <a:t>объем капитального ремонта </a:t>
            </a:r>
            <a:endParaRPr lang="en-US" sz="2200" b="1" dirty="0">
              <a:latin typeface="Montserrat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5EEC2B-6BF7-4373-9C36-8B9C6027F7DF}"/>
              </a:ext>
            </a:extLst>
          </p:cNvPr>
          <p:cNvSpPr txBox="1"/>
          <p:nvPr/>
        </p:nvSpPr>
        <p:spPr>
          <a:xfrm>
            <a:off x="334963" y="2935383"/>
            <a:ext cx="41209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309DFF"/>
                </a:solidFill>
                <a:latin typeface="Montserrat" pitchFamily="2" charset="-52"/>
              </a:rPr>
              <a:t>25 228 714 тенге.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0C8604A-248F-4486-A8C1-910872463BFC}"/>
              </a:ext>
            </a:extLst>
          </p:cNvPr>
          <p:cNvSpPr/>
          <p:nvPr/>
        </p:nvSpPr>
        <p:spPr>
          <a:xfrm>
            <a:off x="334963" y="4361775"/>
            <a:ext cx="1392237" cy="290286"/>
          </a:xfrm>
          <a:prstGeom prst="roundRect">
            <a:avLst/>
          </a:prstGeom>
          <a:solidFill>
            <a:srgbClr val="309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935755E-5278-4B58-B13D-2F5170F68E7C}"/>
              </a:ext>
            </a:extLst>
          </p:cNvPr>
          <p:cNvSpPr/>
          <p:nvPr/>
        </p:nvSpPr>
        <p:spPr>
          <a:xfrm>
            <a:off x="6487886" y="1059543"/>
            <a:ext cx="5332639" cy="1553028"/>
          </a:xfrm>
          <a:prstGeom prst="rect">
            <a:avLst/>
          </a:prstGeom>
          <a:solidFill>
            <a:srgbClr val="309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BC647B6-3971-45D6-B226-78163DFE237C}"/>
              </a:ext>
            </a:extLst>
          </p:cNvPr>
          <p:cNvSpPr/>
          <p:nvPr/>
        </p:nvSpPr>
        <p:spPr>
          <a:xfrm>
            <a:off x="6487886" y="4245429"/>
            <a:ext cx="5332639" cy="1553028"/>
          </a:xfrm>
          <a:prstGeom prst="rect">
            <a:avLst/>
          </a:prstGeom>
          <a:solidFill>
            <a:srgbClr val="309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584BA36-36AE-49BA-A2BE-BC58BBAE68DB}"/>
              </a:ext>
            </a:extLst>
          </p:cNvPr>
          <p:cNvSpPr/>
          <p:nvPr/>
        </p:nvSpPr>
        <p:spPr>
          <a:xfrm>
            <a:off x="6487886" y="2652486"/>
            <a:ext cx="5332639" cy="1553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D898F-2C43-458E-9CD9-BB0F90F07840}"/>
              </a:ext>
            </a:extLst>
          </p:cNvPr>
          <p:cNvSpPr txBox="1"/>
          <p:nvPr/>
        </p:nvSpPr>
        <p:spPr>
          <a:xfrm>
            <a:off x="6589486" y="1948989"/>
            <a:ext cx="4252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70 067 037 тенге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59914F-F340-47C1-84B0-9A993D6FCFBE}"/>
              </a:ext>
            </a:extLst>
          </p:cNvPr>
          <p:cNvSpPr txBox="1"/>
          <p:nvPr/>
        </p:nvSpPr>
        <p:spPr>
          <a:xfrm>
            <a:off x="6589486" y="1235530"/>
            <a:ext cx="5065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текущий ремонт на общую сумму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 2022 г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98DE1F-E809-4197-BFA0-EAB788856E8E}"/>
              </a:ext>
            </a:extLst>
          </p:cNvPr>
          <p:cNvSpPr txBox="1"/>
          <p:nvPr/>
        </p:nvSpPr>
        <p:spPr>
          <a:xfrm>
            <a:off x="6589486" y="3550936"/>
            <a:ext cx="4252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Montserrat" pitchFamily="2" charset="-52"/>
              </a:rPr>
              <a:t>39 816 608 тенге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ED2042-84EA-4A15-AF8D-E78797D453C1}"/>
              </a:ext>
            </a:extLst>
          </p:cNvPr>
          <p:cNvSpPr txBox="1"/>
          <p:nvPr/>
        </p:nvSpPr>
        <p:spPr>
          <a:xfrm>
            <a:off x="6589486" y="2831525"/>
            <a:ext cx="50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" pitchFamily="2" charset="-52"/>
              </a:rPr>
              <a:t>из них хоз. способом (работниками строительно-ремонтного участка) в сумме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D7DF8F-1863-4685-8232-19A0EAFF087A}"/>
              </a:ext>
            </a:extLst>
          </p:cNvPr>
          <p:cNvSpPr txBox="1"/>
          <p:nvPr/>
        </p:nvSpPr>
        <p:spPr>
          <a:xfrm>
            <a:off x="6589486" y="5090898"/>
            <a:ext cx="4252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31 615 138 тенге.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B71663-6B43-4EBD-975D-452B4B0CF0E6}"/>
              </a:ext>
            </a:extLst>
          </p:cNvPr>
          <p:cNvSpPr txBox="1"/>
          <p:nvPr/>
        </p:nvSpPr>
        <p:spPr>
          <a:xfrm>
            <a:off x="6589486" y="4377439"/>
            <a:ext cx="5065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ontserrat" pitchFamily="2" charset="-52"/>
              </a:rPr>
              <a:t>услуги сторонних организаций в сумме </a:t>
            </a:r>
          </a:p>
        </p:txBody>
      </p:sp>
    </p:spTree>
    <p:extLst>
      <p:ext uri="{BB962C8B-B14F-4D97-AF65-F5344CB8AC3E}">
        <p14:creationId xmlns:p14="http://schemas.microsoft.com/office/powerpoint/2010/main" val="1400428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9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ack pen beside macbook pro">
            <a:extLst>
              <a:ext uri="{FF2B5EF4-FFF2-40B4-BE49-F238E27FC236}">
                <a16:creationId xmlns:a16="http://schemas.microsoft.com/office/drawing/2014/main" id="{26FA8B5B-EA6D-475B-BB40-3549AC2D7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/>
        </p:blipFill>
        <p:spPr bwMode="auto">
          <a:xfrm>
            <a:off x="334963" y="1001485"/>
            <a:ext cx="4753655" cy="485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81402B-4087-4FCB-AAB3-D02C914666A0}"/>
              </a:ext>
            </a:extLst>
          </p:cNvPr>
          <p:cNvSpPr/>
          <p:nvPr/>
        </p:nvSpPr>
        <p:spPr>
          <a:xfrm>
            <a:off x="5341257" y="1001486"/>
            <a:ext cx="6479268" cy="48550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342CEB-4567-4D45-A2BB-A68836E3C2C0}"/>
              </a:ext>
            </a:extLst>
          </p:cNvPr>
          <p:cNvSpPr txBox="1"/>
          <p:nvPr/>
        </p:nvSpPr>
        <p:spPr>
          <a:xfrm>
            <a:off x="5522912" y="1524000"/>
            <a:ext cx="6334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09DFF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ЗА ПЕРВОЕ ПОЛУГОДИЕ</a:t>
            </a:r>
          </a:p>
          <a:p>
            <a:r>
              <a:rPr lang="ru-RU" sz="2400" b="1" dirty="0">
                <a:solidFill>
                  <a:srgbClr val="309DFF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2023 ГОДА</a:t>
            </a:r>
            <a:endParaRPr lang="ru-RU" sz="2400" b="1" dirty="0">
              <a:solidFill>
                <a:srgbClr val="309D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5CB158-31C0-4EE8-A5FB-0EDD4393DAEE}"/>
              </a:ext>
            </a:extLst>
          </p:cNvPr>
          <p:cNvSpPr txBox="1"/>
          <p:nvPr/>
        </p:nvSpPr>
        <p:spPr>
          <a:xfrm>
            <a:off x="5486400" y="2748678"/>
            <a:ext cx="6081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itchFamily="2" charset="-52"/>
              </a:rPr>
              <a:t>произведено текущий ремонт на общую сумму 1 777 863 тенге, из них хоз. способом (работниками строительно-ремонтного участка) в сумме 1 297 863 тенге, а услугами сторонних организации в сумме 480 000 тенге.</a:t>
            </a:r>
          </a:p>
        </p:txBody>
      </p:sp>
    </p:spTree>
    <p:extLst>
      <p:ext uri="{BB962C8B-B14F-4D97-AF65-F5344CB8AC3E}">
        <p14:creationId xmlns:p14="http://schemas.microsoft.com/office/powerpoint/2010/main" val="66435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B79FC0-9B94-492D-88A6-48550B245497}"/>
              </a:ext>
            </a:extLst>
          </p:cNvPr>
          <p:cNvSpPr/>
          <p:nvPr/>
        </p:nvSpPr>
        <p:spPr>
          <a:xfrm>
            <a:off x="11475720" y="225425"/>
            <a:ext cx="381317" cy="399415"/>
          </a:xfrm>
          <a:prstGeom prst="rect">
            <a:avLst/>
          </a:prstGeom>
          <a:solidFill>
            <a:srgbClr val="309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6C48D8-F57E-4D3D-A199-A54D7D5BB102}"/>
              </a:ext>
            </a:extLst>
          </p:cNvPr>
          <p:cNvSpPr txBox="1"/>
          <p:nvPr/>
        </p:nvSpPr>
        <p:spPr>
          <a:xfrm>
            <a:off x="533400" y="3139180"/>
            <a:ext cx="573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Разработка проектно-сметной документации рабочего проекта «Строительство пристройки помещения гардероба в ГУК по ул. Ломова, 64» произведена ТОО «</a:t>
            </a:r>
            <a:r>
              <a:rPr lang="ru-RU" sz="1400" dirty="0" err="1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АрхПроект</a:t>
            </a:r>
            <a:r>
              <a:rPr lang="ru-RU" sz="14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-А» и согласно договора об оказании благотворительной помощи в целях укрепления материально-технической базы университета и поддержки малой родины передана НАО «</a:t>
            </a:r>
            <a:r>
              <a:rPr lang="ru-RU" sz="1400" dirty="0" err="1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Торайгыров</a:t>
            </a:r>
            <a:r>
              <a:rPr lang="ru-RU" sz="14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 университет».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00564-B08E-446B-A757-A22DCCFCD308}"/>
              </a:ext>
            </a:extLst>
          </p:cNvPr>
          <p:cNvSpPr txBox="1"/>
          <p:nvPr/>
        </p:nvSpPr>
        <p:spPr>
          <a:xfrm>
            <a:off x="533400" y="5117125"/>
            <a:ext cx="573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На основании данного договора работниками ДЭФ Общества на бухгалтерский счет «Незавершенное строительство» в ноябре 2021 года принят ПСД на общую сумму </a:t>
            </a:r>
            <a:r>
              <a:rPr lang="ru-RU" sz="1400" b="1" dirty="0">
                <a:latin typeface="Montserrat" panose="00000500000000000000" pitchFamily="2" charset="-52"/>
              </a:rPr>
              <a:t>226,0 </a:t>
            </a:r>
            <a:r>
              <a:rPr lang="ru-RU" sz="1400" b="1" dirty="0" err="1">
                <a:latin typeface="Montserrat" panose="00000500000000000000" pitchFamily="2" charset="-52"/>
              </a:rPr>
              <a:t>тыс.тенге</a:t>
            </a:r>
            <a:r>
              <a:rPr lang="ru-RU" sz="1400" dirty="0">
                <a:latin typeface="Montserrat" panose="00000500000000000000" pitchFamily="2" charset="-52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96254E-B5DD-4D84-8BC6-1F29624E8B91}"/>
              </a:ext>
            </a:extLst>
          </p:cNvPr>
          <p:cNvSpPr txBox="1"/>
          <p:nvPr/>
        </p:nvSpPr>
        <p:spPr>
          <a:xfrm>
            <a:off x="6918960" y="3574623"/>
            <a:ext cx="4938078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Объект построен в соответствии с проектно-сметной документацией, согласно акт приемки объекта в эксплуатации от 12 января 2023 года.</a:t>
            </a:r>
          </a:p>
          <a:p>
            <a:pPr>
              <a:spcAft>
                <a:spcPts val="800"/>
              </a:spcAft>
            </a:pPr>
            <a:r>
              <a:rPr lang="ru-RU" sz="14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Общая сметная стоимость строительства в текущих ценах 2022 года составила </a:t>
            </a:r>
            <a:r>
              <a:rPr lang="ru-RU" sz="14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18 475,0 </a:t>
            </a:r>
            <a:r>
              <a:rPr lang="ru-RU" sz="1400" b="1" dirty="0" err="1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ru-RU" sz="14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в том числе СМР – </a:t>
            </a:r>
            <a:r>
              <a:rPr lang="ru-RU" sz="14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15 415,0 </a:t>
            </a:r>
            <a:r>
              <a:rPr lang="ru-RU" sz="1400" b="1" dirty="0" err="1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ru-RU" sz="14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прочие затраты – </a:t>
            </a:r>
            <a:r>
              <a:rPr lang="ru-RU" sz="14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3 030,0 </a:t>
            </a:r>
            <a:r>
              <a:rPr lang="ru-RU" sz="1400" b="1" dirty="0" err="1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ru-RU" sz="14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9123BC4-7FE8-4244-99B7-7534EEE72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351313"/>
            <a:ext cx="12192000" cy="439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1EE6B2AC-10AE-49FE-A0E5-807F61199DF5}"/>
              </a:ext>
            </a:extLst>
          </p:cNvPr>
          <p:cNvSpPr/>
          <p:nvPr/>
        </p:nvSpPr>
        <p:spPr>
          <a:xfrm>
            <a:off x="5319227" y="1147722"/>
            <a:ext cx="1553547" cy="1553547"/>
          </a:xfrm>
          <a:prstGeom prst="ellipse">
            <a:avLst/>
          </a:prstGeom>
          <a:solidFill>
            <a:srgbClr val="309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A32D65-FCA9-4B0D-A1CE-E6EAA789D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91" y="1623332"/>
            <a:ext cx="1301018" cy="55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5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lack pencil on ruled notepad beside white ceramic mug and gray laptop computer">
            <a:extLst>
              <a:ext uri="{FF2B5EF4-FFF2-40B4-BE49-F238E27FC236}">
                <a16:creationId xmlns:a16="http://schemas.microsoft.com/office/drawing/2014/main" id="{B94C3273-4766-485E-B1AA-912733C5F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3" t="9274" r="23986" b="3920"/>
          <a:stretch>
            <a:fillRect/>
          </a:stretch>
        </p:blipFill>
        <p:spPr bwMode="auto">
          <a:xfrm>
            <a:off x="1066800" y="-2461168"/>
            <a:ext cx="7259073" cy="7793541"/>
          </a:xfrm>
          <a:custGeom>
            <a:avLst/>
            <a:gdLst>
              <a:gd name="connsiteX0" fmla="*/ 5285147 w 7176015"/>
              <a:gd name="connsiteY0" fmla="*/ 110 h 7251012"/>
              <a:gd name="connsiteX1" fmla="*/ 6613748 w 7176015"/>
              <a:gd name="connsiteY1" fmla="*/ 533699 h 7251012"/>
              <a:gd name="connsiteX2" fmla="*/ 6642317 w 7176015"/>
              <a:gd name="connsiteY2" fmla="*/ 3179068 h 7251012"/>
              <a:gd name="connsiteX3" fmla="*/ 3207637 w 7176015"/>
              <a:gd name="connsiteY3" fmla="*/ 6688744 h 7251012"/>
              <a:gd name="connsiteX4" fmla="*/ 562269 w 7176015"/>
              <a:gd name="connsiteY4" fmla="*/ 6717313 h 7251012"/>
              <a:gd name="connsiteX5" fmla="*/ 533700 w 7176015"/>
              <a:gd name="connsiteY5" fmla="*/ 4071945 h 7251012"/>
              <a:gd name="connsiteX6" fmla="*/ 3968380 w 7176015"/>
              <a:gd name="connsiteY6" fmla="*/ 562268 h 7251012"/>
              <a:gd name="connsiteX7" fmla="*/ 5285147 w 7176015"/>
              <a:gd name="connsiteY7" fmla="*/ 110 h 725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6015" h="7251012">
                <a:moveTo>
                  <a:pt x="5285147" y="110"/>
                </a:moveTo>
                <a:cubicBezTo>
                  <a:pt x="5763864" y="-5060"/>
                  <a:pt x="6244554" y="172395"/>
                  <a:pt x="6613748" y="533699"/>
                </a:cubicBezTo>
                <a:cubicBezTo>
                  <a:pt x="7352135" y="1256308"/>
                  <a:pt x="7364926" y="2440680"/>
                  <a:pt x="6642317" y="3179068"/>
                </a:cubicBezTo>
                <a:lnTo>
                  <a:pt x="3207637" y="6688744"/>
                </a:lnTo>
                <a:cubicBezTo>
                  <a:pt x="2485028" y="7427132"/>
                  <a:pt x="1300656" y="7439923"/>
                  <a:pt x="562269" y="6717313"/>
                </a:cubicBezTo>
                <a:cubicBezTo>
                  <a:pt x="-176119" y="5994704"/>
                  <a:pt x="-188910" y="4810332"/>
                  <a:pt x="533700" y="4071945"/>
                </a:cubicBezTo>
                <a:lnTo>
                  <a:pt x="3968380" y="562268"/>
                </a:lnTo>
                <a:cubicBezTo>
                  <a:pt x="4329684" y="193074"/>
                  <a:pt x="4806429" y="5280"/>
                  <a:pt x="5285147" y="11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94E3181-D331-40AE-8807-19A4F90A319D}"/>
              </a:ext>
            </a:extLst>
          </p:cNvPr>
          <p:cNvSpPr/>
          <p:nvPr/>
        </p:nvSpPr>
        <p:spPr>
          <a:xfrm rot="18862875">
            <a:off x="-3291737" y="3346241"/>
            <a:ext cx="7207045" cy="3048935"/>
          </a:xfrm>
          <a:prstGeom prst="roundRect">
            <a:avLst>
              <a:gd name="adj" fmla="val 50000"/>
            </a:avLst>
          </a:prstGeom>
          <a:solidFill>
            <a:srgbClr val="309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EC4638-E9CD-4796-B314-9521550F729C}"/>
              </a:ext>
            </a:extLst>
          </p:cNvPr>
          <p:cNvSpPr txBox="1"/>
          <p:nvPr/>
        </p:nvSpPr>
        <p:spPr>
          <a:xfrm>
            <a:off x="7511970" y="1658807"/>
            <a:ext cx="430855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заключении о качестве строительно-монтажных работ выданное техническим надзором ИП «</a:t>
            </a:r>
            <a:r>
              <a:rPr lang="ru-RU" sz="1500" dirty="0" err="1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Акаман</a:t>
            </a:r>
            <a:r>
              <a:rPr lang="ru-RU" sz="15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», сметная стоимость основных фондов в эксплуатацию 7 122,125 тыс. тенге, соответственно работниками ДЭФ сумма принятых активов составила </a:t>
            </a:r>
            <a:endParaRPr lang="en-US" sz="15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15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7 122,125 тыс. тенге, в том числе стоимость ПСД на сумму.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CD1F780-4C64-434A-99FC-E733CDE90615}"/>
              </a:ext>
            </a:extLst>
          </p:cNvPr>
          <p:cNvGrpSpPr/>
          <p:nvPr/>
        </p:nvGrpSpPr>
        <p:grpSpPr>
          <a:xfrm>
            <a:off x="8976360" y="4105627"/>
            <a:ext cx="2844165" cy="622271"/>
            <a:chOff x="8976360" y="4313972"/>
            <a:chExt cx="2844165" cy="622271"/>
          </a:xfrm>
          <a:solidFill>
            <a:srgbClr val="309DFF"/>
          </a:solidFill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625B4020-1B47-4B6D-B6C0-883B6493D717}"/>
                </a:ext>
              </a:extLst>
            </p:cNvPr>
            <p:cNvSpPr/>
            <p:nvPr/>
          </p:nvSpPr>
          <p:spPr>
            <a:xfrm>
              <a:off x="8976360" y="4313972"/>
              <a:ext cx="2844165" cy="622271"/>
            </a:xfrm>
            <a:prstGeom prst="roundRect">
              <a:avLst>
                <a:gd name="adj" fmla="val 3136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06B3E8-4FC7-4669-96A1-FD8EBFFB5720}"/>
                </a:ext>
              </a:extLst>
            </p:cNvPr>
            <p:cNvSpPr txBox="1"/>
            <p:nvPr/>
          </p:nvSpPr>
          <p:spPr>
            <a:xfrm>
              <a:off x="9030334" y="4409664"/>
              <a:ext cx="2736215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226,0 тыс. тенге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0C8D050-1802-465F-92FC-A3584C4DF807}"/>
              </a:ext>
            </a:extLst>
          </p:cNvPr>
          <p:cNvSpPr txBox="1"/>
          <p:nvPr/>
        </p:nvSpPr>
        <p:spPr>
          <a:xfrm>
            <a:off x="5764192" y="4999331"/>
            <a:ext cx="605633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Также Обществом в июне 2021 года произведен закуп конвейера для одежды в ново построенный гардероб на общую сумму 3 856,0 </a:t>
            </a:r>
            <a:r>
              <a:rPr lang="ru-RU" sz="1500" dirty="0" err="1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ru-RU" sz="15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однако установлен он в старом здании университета, так как строительно-монтажные работы произведены без соблюдения ПСД.</a:t>
            </a:r>
          </a:p>
        </p:txBody>
      </p:sp>
    </p:spTree>
    <p:extLst>
      <p:ext uri="{BB962C8B-B14F-4D97-AF65-F5344CB8AC3E}">
        <p14:creationId xmlns:p14="http://schemas.microsoft.com/office/powerpoint/2010/main" val="197298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5BB45E-809B-4F17-9E6D-2FE5F72B47C8}"/>
              </a:ext>
            </a:extLst>
          </p:cNvPr>
          <p:cNvSpPr txBox="1"/>
          <p:nvPr/>
        </p:nvSpPr>
        <p:spPr>
          <a:xfrm>
            <a:off x="334963" y="324091"/>
            <a:ext cx="4364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ДАНЫ</a:t>
            </a:r>
            <a:endParaRPr lang="en-US" b="1" dirty="0"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r>
              <a:rPr lang="ru-RU" sz="1800" b="1" dirty="0">
                <a:solidFill>
                  <a:srgbClr val="309DFF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РЕКОМЕНДАЦИИ:</a:t>
            </a:r>
            <a:endParaRPr lang="ru-RU" dirty="0">
              <a:solidFill>
                <a:srgbClr val="309DFF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E4AE50D2-0B62-4920-8EB3-0A36BEC5B335}"/>
              </a:ext>
            </a:extLst>
          </p:cNvPr>
          <p:cNvSpPr/>
          <p:nvPr/>
        </p:nvSpPr>
        <p:spPr>
          <a:xfrm>
            <a:off x="916330" y="1595453"/>
            <a:ext cx="1747777" cy="1747777"/>
          </a:xfrm>
          <a:prstGeom prst="ellipse">
            <a:avLst/>
          </a:prstGeom>
          <a:noFill/>
          <a:ln>
            <a:solidFill>
              <a:srgbClr val="309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B3194A9-C744-4D93-B326-E0A2F2CC98F8}"/>
              </a:ext>
            </a:extLst>
          </p:cNvPr>
          <p:cNvSpPr/>
          <p:nvPr/>
        </p:nvSpPr>
        <p:spPr>
          <a:xfrm>
            <a:off x="3786851" y="1595453"/>
            <a:ext cx="1747777" cy="1747777"/>
          </a:xfrm>
          <a:prstGeom prst="ellipse">
            <a:avLst/>
          </a:prstGeom>
          <a:solidFill>
            <a:srgbClr val="309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609B343-4C90-447E-9A1E-0C9861ADC6C5}"/>
              </a:ext>
            </a:extLst>
          </p:cNvPr>
          <p:cNvSpPr/>
          <p:nvPr/>
        </p:nvSpPr>
        <p:spPr>
          <a:xfrm>
            <a:off x="6657372" y="1595453"/>
            <a:ext cx="1747777" cy="1747777"/>
          </a:xfrm>
          <a:prstGeom prst="ellipse">
            <a:avLst/>
          </a:prstGeom>
          <a:noFill/>
          <a:ln>
            <a:solidFill>
              <a:srgbClr val="309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A429EC30-A2EF-4E40-8068-271CFE7274BF}"/>
              </a:ext>
            </a:extLst>
          </p:cNvPr>
          <p:cNvSpPr/>
          <p:nvPr/>
        </p:nvSpPr>
        <p:spPr>
          <a:xfrm>
            <a:off x="9527893" y="1595453"/>
            <a:ext cx="1747777" cy="1747777"/>
          </a:xfrm>
          <a:prstGeom prst="ellipse">
            <a:avLst/>
          </a:prstGeom>
          <a:noFill/>
          <a:ln>
            <a:solidFill>
              <a:srgbClr val="309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19AB4C-57E8-4B48-A7BE-3722B9986ACD}"/>
              </a:ext>
            </a:extLst>
          </p:cNvPr>
          <p:cNvSpPr txBox="1"/>
          <p:nvPr/>
        </p:nvSpPr>
        <p:spPr>
          <a:xfrm>
            <a:off x="590309" y="3646026"/>
            <a:ext cx="2801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при строительстве пристройки помещения здания университета строго руководствоваться Законам РК об архитектурной, градостроительной и строительной деятельности в Республике Казахстан»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74E460-E06E-4F27-8E24-7D9A5902DF1D}"/>
              </a:ext>
            </a:extLst>
          </p:cNvPr>
          <p:cNvSpPr txBox="1"/>
          <p:nvPr/>
        </p:nvSpPr>
        <p:spPr>
          <a:xfrm>
            <a:off x="3588152" y="3646026"/>
            <a:ext cx="2801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принять объект в эксплуатацию строго по соответствующему акту выполненных работ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21A55F-50DF-46B3-A5A2-62B667572C5E}"/>
              </a:ext>
            </a:extLst>
          </p:cNvPr>
          <p:cNvSpPr txBox="1"/>
          <p:nvPr/>
        </p:nvSpPr>
        <p:spPr>
          <a:xfrm>
            <a:off x="6570562" y="3646026"/>
            <a:ext cx="2662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рассмотреть в установленном порядке степень ответственности виновных должностных лиц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605B97-95B2-496D-9722-6CD3A141DB8B}"/>
              </a:ext>
            </a:extLst>
          </p:cNvPr>
          <p:cNvSpPr txBox="1"/>
          <p:nvPr/>
        </p:nvSpPr>
        <p:spPr>
          <a:xfrm>
            <a:off x="9527894" y="3646026"/>
            <a:ext cx="2292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о выполнении рекомендации проинформировать Службу внутреннего аудита в срок до 15.11.2023 года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083C3D-7F58-4C55-995F-9FB14F857F08}"/>
              </a:ext>
            </a:extLst>
          </p:cNvPr>
          <p:cNvSpPr txBox="1"/>
          <p:nvPr/>
        </p:nvSpPr>
        <p:spPr>
          <a:xfrm>
            <a:off x="4699322" y="5603335"/>
            <a:ext cx="7121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309DFF"/>
                </a:solidFill>
                <a:latin typeface="Montserrat" panose="00000500000000000000" pitchFamily="2" charset="-52"/>
              </a:rPr>
              <a:t>Исполнение:</a:t>
            </a:r>
            <a:r>
              <a:rPr lang="ru-RU" sz="1600" b="1" dirty="0">
                <a:solidFill>
                  <a:srgbClr val="1A3A6D"/>
                </a:solidFill>
                <a:latin typeface="Montserrat" panose="00000500000000000000" pitchFamily="2" charset="-52"/>
              </a:rPr>
              <a:t> </a:t>
            </a:r>
            <a:endParaRPr lang="en-US" sz="1600" b="1" dirty="0">
              <a:solidFill>
                <a:srgbClr val="1A3A6D"/>
              </a:solidFill>
              <a:latin typeface="Montserrat" panose="00000500000000000000" pitchFamily="2" charset="-52"/>
            </a:endParaRPr>
          </a:p>
          <a:p>
            <a:pPr algn="r"/>
            <a:r>
              <a:rPr lang="ru-RU" sz="1600" dirty="0">
                <a:latin typeface="Montserrat" panose="00000500000000000000" pitchFamily="2" charset="-52"/>
              </a:rPr>
              <a:t>Инженерно-техническим отделом предоставлено информация, что все рекомендации приняты к сведению и исполняется.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4D33C9-D682-40E5-AA4C-759B25A398DB}"/>
              </a:ext>
            </a:extLst>
          </p:cNvPr>
          <p:cNvSpPr txBox="1"/>
          <p:nvPr/>
        </p:nvSpPr>
        <p:spPr>
          <a:xfrm>
            <a:off x="1240420" y="2053842"/>
            <a:ext cx="1099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309DFF"/>
                </a:solidFill>
                <a:latin typeface="Montserrat" panose="00000500000000000000" pitchFamily="2" charset="-52"/>
              </a:rPr>
              <a:t>01</a:t>
            </a:r>
            <a:endParaRPr lang="ru-RU" sz="4800" b="1" dirty="0">
              <a:solidFill>
                <a:srgbClr val="309DFF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D0482C-1195-4112-9DC5-D36CCCEA401D}"/>
              </a:ext>
            </a:extLst>
          </p:cNvPr>
          <p:cNvSpPr txBox="1"/>
          <p:nvPr/>
        </p:nvSpPr>
        <p:spPr>
          <a:xfrm>
            <a:off x="4110941" y="2053842"/>
            <a:ext cx="1099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ontserrat" panose="00000500000000000000" pitchFamily="2" charset="-52"/>
              </a:rPr>
              <a:t>02</a:t>
            </a:r>
            <a:endParaRPr lang="ru-RU" sz="48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397AF5-0247-4775-B448-D873AA5AD624}"/>
              </a:ext>
            </a:extLst>
          </p:cNvPr>
          <p:cNvSpPr txBox="1"/>
          <p:nvPr/>
        </p:nvSpPr>
        <p:spPr>
          <a:xfrm>
            <a:off x="6981462" y="2053842"/>
            <a:ext cx="1099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309DFF"/>
                </a:solidFill>
                <a:latin typeface="Montserrat" panose="00000500000000000000" pitchFamily="2" charset="-52"/>
              </a:rPr>
              <a:t>03</a:t>
            </a:r>
            <a:endParaRPr lang="ru-RU" sz="4800" b="1" dirty="0">
              <a:solidFill>
                <a:srgbClr val="309DFF"/>
              </a:solidFill>
              <a:latin typeface="Montserrat" panose="00000500000000000000" pitchFamily="2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55DCFE-BCA1-4E60-9040-EE33A2A838B9}"/>
              </a:ext>
            </a:extLst>
          </p:cNvPr>
          <p:cNvSpPr txBox="1"/>
          <p:nvPr/>
        </p:nvSpPr>
        <p:spPr>
          <a:xfrm>
            <a:off x="9851985" y="2053842"/>
            <a:ext cx="1099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309DFF"/>
                </a:solidFill>
                <a:latin typeface="Montserrat" panose="00000500000000000000" pitchFamily="2" charset="-52"/>
              </a:rPr>
              <a:t>04</a:t>
            </a:r>
            <a:endParaRPr lang="ru-RU" sz="4800" b="1" dirty="0">
              <a:solidFill>
                <a:srgbClr val="309DFF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0817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B27F646-82CA-4A43-8974-82803137E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0381" y="-335768"/>
            <a:ext cx="4194314" cy="277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BC5283-0F82-4745-B4CB-B7BECF3B8A3C}"/>
              </a:ext>
            </a:extLst>
          </p:cNvPr>
          <p:cNvSpPr/>
          <p:nvPr/>
        </p:nvSpPr>
        <p:spPr>
          <a:xfrm>
            <a:off x="8715737" y="659757"/>
            <a:ext cx="2664950" cy="2213556"/>
          </a:xfrm>
          <a:prstGeom prst="rect">
            <a:avLst/>
          </a:prstGeom>
          <a:solidFill>
            <a:srgbClr val="309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A5E4D9-700F-49B8-B8D9-B22741D64FAF}"/>
              </a:ext>
            </a:extLst>
          </p:cNvPr>
          <p:cNvSpPr txBox="1"/>
          <p:nvPr/>
        </p:nvSpPr>
        <p:spPr>
          <a:xfrm>
            <a:off x="334963" y="659757"/>
            <a:ext cx="2570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309DFF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2. </a:t>
            </a:r>
            <a:r>
              <a:rPr lang="ru-RU" sz="2200" b="1" i="1" dirty="0">
                <a:solidFill>
                  <a:srgbClr val="309DFF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ПРОВЕРЕНО:</a:t>
            </a:r>
            <a:endParaRPr lang="ru-RU" sz="2200" dirty="0">
              <a:solidFill>
                <a:srgbClr val="309DFF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15994A-C4F1-4C6F-AE8B-B913F8DCDE84}"/>
              </a:ext>
            </a:extLst>
          </p:cNvPr>
          <p:cNvSpPr txBox="1"/>
          <p:nvPr/>
        </p:nvSpPr>
        <p:spPr>
          <a:xfrm>
            <a:off x="334963" y="1341107"/>
            <a:ext cx="4291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Аудит финансово-хозяйственной деятельности «Дирекция спортивного развития».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A47CA-AAA4-4660-8E85-37274CCEC500}"/>
              </a:ext>
            </a:extLst>
          </p:cNvPr>
          <p:cNvSpPr txBox="1"/>
          <p:nvPr/>
        </p:nvSpPr>
        <p:spPr>
          <a:xfrm>
            <a:off x="334963" y="3822951"/>
            <a:ext cx="2732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За 2020-2021 учебный год студенты Университета приняли участие в 9 видах спорта в 3 городах Казахстана (Туркестан, Алматы, Тараз). По итогам выступления завоевано 4 золотых, 9 серебряных, 5 бронзовых медалей.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0A94B83-A8F0-4D1E-826E-48DC08609E74}"/>
              </a:ext>
            </a:extLst>
          </p:cNvPr>
          <p:cNvSpPr/>
          <p:nvPr/>
        </p:nvSpPr>
        <p:spPr>
          <a:xfrm>
            <a:off x="3404535" y="3939755"/>
            <a:ext cx="69448" cy="1912331"/>
          </a:xfrm>
          <a:prstGeom prst="roundRect">
            <a:avLst/>
          </a:prstGeom>
          <a:solidFill>
            <a:srgbClr val="309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32407A-07F6-4425-8B71-D1EF1943C186}"/>
              </a:ext>
            </a:extLst>
          </p:cNvPr>
          <p:cNvSpPr txBox="1"/>
          <p:nvPr/>
        </p:nvSpPr>
        <p:spPr>
          <a:xfrm>
            <a:off x="3811226" y="3822951"/>
            <a:ext cx="36583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Дирекцией по плану со спортивным клубом «Сункар» на 2021 год запланировано 8 спортивных мероприятий на общую сумму 9 703,2 </a:t>
            </a:r>
            <a:r>
              <a:rPr lang="ru-RU" sz="1200" dirty="0" err="1">
                <a:latin typeface="Montserrat" panose="00000500000000000000" pitchFamily="2" charset="-52"/>
              </a:rPr>
              <a:t>тыс.тенге</a:t>
            </a:r>
            <a:r>
              <a:rPr lang="ru-RU" sz="1200" dirty="0">
                <a:latin typeface="Montserrat" panose="00000500000000000000" pitchFamily="2" charset="-52"/>
              </a:rPr>
              <a:t>, из которых фактически проведено 5 мероприятий на сумму 6 399,9 </a:t>
            </a:r>
            <a:r>
              <a:rPr lang="ru-RU" sz="1200" dirty="0" err="1">
                <a:latin typeface="Montserrat" panose="00000500000000000000" pitchFamily="2" charset="-52"/>
              </a:rPr>
              <a:t>тыс.тенге</a:t>
            </a:r>
            <a:r>
              <a:rPr lang="ru-RU" sz="1200" dirty="0">
                <a:latin typeface="Montserrat" panose="00000500000000000000" pitchFamily="2" charset="-52"/>
              </a:rPr>
              <a:t>, а 3 мероприятия на сумму 3 303,3 </a:t>
            </a:r>
            <a:r>
              <a:rPr lang="ru-RU" sz="1200" dirty="0" err="1">
                <a:latin typeface="Montserrat" panose="00000500000000000000" pitchFamily="2" charset="-52"/>
              </a:rPr>
              <a:t>тыс.тенге</a:t>
            </a:r>
            <a:r>
              <a:rPr lang="ru-RU" sz="1200" dirty="0">
                <a:latin typeface="Montserrat" panose="00000500000000000000" pitchFamily="2" charset="-52"/>
              </a:rPr>
              <a:t> не проведены, в связи с ограничениями по пандемии, а также с недобором студентов в сборную Университета.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5FA981-1F7C-498B-8594-7B96F5A75B12}"/>
              </a:ext>
            </a:extLst>
          </p:cNvPr>
          <p:cNvSpPr txBox="1"/>
          <p:nvPr/>
        </p:nvSpPr>
        <p:spPr>
          <a:xfrm>
            <a:off x="7963031" y="3822951"/>
            <a:ext cx="36583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За 2021-2022 учебный год проведено 56 спортивно-массовых мероприятий среди студентов по 11 видам спорта.</a:t>
            </a:r>
          </a:p>
          <a:p>
            <a:r>
              <a:rPr lang="ru-RU" sz="1200" dirty="0">
                <a:latin typeface="Montserrat" panose="00000500000000000000" pitchFamily="2" charset="-52"/>
              </a:rPr>
              <a:t>В ноябре 2021 года проведен Турнир на Кубок Ректора Университета по волейболу среди ППС, сотрудников ВУЗов и сборной колледжей </a:t>
            </a:r>
            <a:r>
              <a:rPr lang="ru-RU" sz="1200" dirty="0" err="1">
                <a:latin typeface="Montserrat" panose="00000500000000000000" pitchFamily="2" charset="-52"/>
              </a:rPr>
              <a:t>г.Павлодара</a:t>
            </a:r>
            <a:r>
              <a:rPr lang="ru-RU" sz="1200" dirty="0">
                <a:latin typeface="Montserrat" panose="00000500000000000000" pitchFamily="2" charset="-52"/>
              </a:rPr>
              <a:t>, также по баскетболу среди мужских команд ВУЗов и колледжей Павлодарской области.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02DC50F-6D69-46EB-B167-B1264EA0E826}"/>
              </a:ext>
            </a:extLst>
          </p:cNvPr>
          <p:cNvSpPr/>
          <p:nvPr/>
        </p:nvSpPr>
        <p:spPr>
          <a:xfrm>
            <a:off x="7612108" y="3939755"/>
            <a:ext cx="69448" cy="1912331"/>
          </a:xfrm>
          <a:prstGeom prst="roundRect">
            <a:avLst/>
          </a:prstGeom>
          <a:solidFill>
            <a:srgbClr val="309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D19D5A-2DA0-4013-89E5-FF4660607916}"/>
              </a:ext>
            </a:extLst>
          </p:cNvPr>
          <p:cNvSpPr txBox="1"/>
          <p:nvPr/>
        </p:nvSpPr>
        <p:spPr>
          <a:xfrm>
            <a:off x="9306397" y="1941272"/>
            <a:ext cx="1875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-52"/>
              </a:rPr>
              <a:t>2023</a:t>
            </a:r>
            <a:endParaRPr lang="ru-RU" sz="40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2778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 person writing on a piece of paper with a pen">
            <a:extLst>
              <a:ext uri="{FF2B5EF4-FFF2-40B4-BE49-F238E27FC236}">
                <a16:creationId xmlns:a16="http://schemas.microsoft.com/office/drawing/2014/main" id="{0B014203-FFE4-47EE-B0F9-C662FE916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16106" r="12603"/>
          <a:stretch>
            <a:fillRect/>
          </a:stretch>
        </p:blipFill>
        <p:spPr bwMode="auto">
          <a:xfrm>
            <a:off x="537030" y="1684790"/>
            <a:ext cx="4136570" cy="5920696"/>
          </a:xfrm>
          <a:custGeom>
            <a:avLst/>
            <a:gdLst>
              <a:gd name="connsiteX0" fmla="*/ 631399 w 3352800"/>
              <a:gd name="connsiteY0" fmla="*/ 0 h 5065485"/>
              <a:gd name="connsiteX1" fmla="*/ 2721401 w 3352800"/>
              <a:gd name="connsiteY1" fmla="*/ 0 h 5065485"/>
              <a:gd name="connsiteX2" fmla="*/ 3352800 w 3352800"/>
              <a:gd name="connsiteY2" fmla="*/ 631399 h 5065485"/>
              <a:gd name="connsiteX3" fmla="*/ 3352800 w 3352800"/>
              <a:gd name="connsiteY3" fmla="*/ 4434086 h 5065485"/>
              <a:gd name="connsiteX4" fmla="*/ 2721401 w 3352800"/>
              <a:gd name="connsiteY4" fmla="*/ 5065485 h 5065485"/>
              <a:gd name="connsiteX5" fmla="*/ 631399 w 3352800"/>
              <a:gd name="connsiteY5" fmla="*/ 5065485 h 5065485"/>
              <a:gd name="connsiteX6" fmla="*/ 0 w 3352800"/>
              <a:gd name="connsiteY6" fmla="*/ 4434086 h 5065485"/>
              <a:gd name="connsiteX7" fmla="*/ 0 w 3352800"/>
              <a:gd name="connsiteY7" fmla="*/ 631399 h 5065485"/>
              <a:gd name="connsiteX8" fmla="*/ 631399 w 3352800"/>
              <a:gd name="connsiteY8" fmla="*/ 0 h 506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2800" h="5065485">
                <a:moveTo>
                  <a:pt x="631399" y="0"/>
                </a:moveTo>
                <a:lnTo>
                  <a:pt x="2721401" y="0"/>
                </a:lnTo>
                <a:cubicBezTo>
                  <a:pt x="3070113" y="0"/>
                  <a:pt x="3352800" y="282687"/>
                  <a:pt x="3352800" y="631399"/>
                </a:cubicBezTo>
                <a:lnTo>
                  <a:pt x="3352800" y="4434086"/>
                </a:lnTo>
                <a:cubicBezTo>
                  <a:pt x="3352800" y="4782798"/>
                  <a:pt x="3070113" y="5065485"/>
                  <a:pt x="2721401" y="5065485"/>
                </a:cubicBezTo>
                <a:lnTo>
                  <a:pt x="631399" y="5065485"/>
                </a:lnTo>
                <a:cubicBezTo>
                  <a:pt x="282687" y="5065485"/>
                  <a:pt x="0" y="4782798"/>
                  <a:pt x="0" y="4434086"/>
                </a:cubicBezTo>
                <a:lnTo>
                  <a:pt x="0" y="631399"/>
                </a:lnTo>
                <a:cubicBezTo>
                  <a:pt x="0" y="282687"/>
                  <a:pt x="282687" y="0"/>
                  <a:pt x="63139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125009-45D0-4F8D-8240-839D901BD661}"/>
              </a:ext>
            </a:extLst>
          </p:cNvPr>
          <p:cNvSpPr txBox="1"/>
          <p:nvPr/>
        </p:nvSpPr>
        <p:spPr>
          <a:xfrm>
            <a:off x="5631543" y="1277257"/>
            <a:ext cx="6188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" pitchFamily="2" charset="-52"/>
              </a:rPr>
              <a:t>Дирекцией на 2022 год запланировано 10 спортивных мероприятий на общую </a:t>
            </a:r>
            <a:r>
              <a:rPr lang="ru-RU" sz="1600" b="1" dirty="0">
                <a:latin typeface="Montserrat" pitchFamily="2" charset="-52"/>
              </a:rPr>
              <a:t>сумму 10 345,3 </a:t>
            </a:r>
            <a:r>
              <a:rPr lang="ru-RU" sz="1600" b="1" dirty="0" err="1">
                <a:latin typeface="Montserrat" pitchFamily="2" charset="-52"/>
              </a:rPr>
              <a:t>тыс.тенге</a:t>
            </a:r>
            <a:r>
              <a:rPr lang="ru-RU" sz="1600" dirty="0">
                <a:latin typeface="Montserrat" pitchFamily="2" charset="-52"/>
              </a:rPr>
              <a:t>, из которых фактически проведено 5 мероприятий на </a:t>
            </a:r>
            <a:r>
              <a:rPr lang="ru-RU" sz="1600" b="1" dirty="0">
                <a:latin typeface="Montserrat" pitchFamily="2" charset="-52"/>
              </a:rPr>
              <a:t>сумму 6 807,6 </a:t>
            </a:r>
            <a:r>
              <a:rPr lang="ru-RU" sz="1600" b="1" dirty="0" err="1">
                <a:latin typeface="Montserrat" pitchFamily="2" charset="-52"/>
              </a:rPr>
              <a:t>тыс.тенге</a:t>
            </a:r>
            <a:r>
              <a:rPr lang="ru-RU" sz="1600" dirty="0">
                <a:latin typeface="Montserrat" pitchFamily="2" charset="-52"/>
              </a:rPr>
              <a:t>, а 5 мероприятий на </a:t>
            </a:r>
            <a:r>
              <a:rPr lang="ru-RU" sz="1600" b="1" dirty="0">
                <a:latin typeface="Montserrat" pitchFamily="2" charset="-52"/>
              </a:rPr>
              <a:t>сумму 3 537,7 </a:t>
            </a:r>
            <a:r>
              <a:rPr lang="ru-RU" sz="1600" b="1" dirty="0" err="1">
                <a:latin typeface="Montserrat" pitchFamily="2" charset="-52"/>
              </a:rPr>
              <a:t>тыс.тенге</a:t>
            </a:r>
            <a:r>
              <a:rPr lang="ru-RU" sz="1600" b="1" dirty="0">
                <a:latin typeface="Montserrat" pitchFamily="2" charset="-52"/>
              </a:rPr>
              <a:t> не проведено</a:t>
            </a:r>
            <a:r>
              <a:rPr lang="ru-RU" sz="1600" dirty="0">
                <a:latin typeface="Montserrat" pitchFamily="2" charset="-52"/>
              </a:rPr>
              <a:t>, в связи с январскими событиями, а также в связи с неподачей документов на тендер, из-за изменений в структуре Министерства.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AFA36-1ED6-4D92-A7CE-8551B6EFE54F}"/>
              </a:ext>
            </a:extLst>
          </p:cNvPr>
          <p:cNvSpPr txBox="1"/>
          <p:nvPr/>
        </p:nvSpPr>
        <p:spPr>
          <a:xfrm>
            <a:off x="5631543" y="3834457"/>
            <a:ext cx="6188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itchFamily="2" charset="-52"/>
              </a:rPr>
              <a:t>В 2022-2023 году проведено 54 спортивно-массовых мероприятий среди студентов по 11 видам спорта.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5849F7-CBBF-4745-A0BF-F05BECE282DA}"/>
              </a:ext>
            </a:extLst>
          </p:cNvPr>
          <p:cNvSpPr txBox="1"/>
          <p:nvPr/>
        </p:nvSpPr>
        <p:spPr>
          <a:xfrm>
            <a:off x="5631543" y="4549522"/>
            <a:ext cx="61889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itchFamily="2" charset="-52"/>
              </a:rPr>
              <a:t>В январе 2023 года проведена спартакиада «</a:t>
            </a:r>
            <a:r>
              <a:rPr lang="ru-RU" sz="1400" dirty="0" err="1">
                <a:latin typeface="Montserrat" pitchFamily="2" charset="-52"/>
              </a:rPr>
              <a:t>Деңсаулық</a:t>
            </a:r>
            <a:r>
              <a:rPr lang="ru-RU" sz="1400" dirty="0">
                <a:latin typeface="Montserrat" pitchFamily="2" charset="-52"/>
              </a:rPr>
              <a:t> - </a:t>
            </a:r>
            <a:r>
              <a:rPr lang="ru-RU" sz="1400" dirty="0" err="1">
                <a:latin typeface="Montserrat" pitchFamily="2" charset="-52"/>
              </a:rPr>
              <a:t>зор</a:t>
            </a:r>
            <a:r>
              <a:rPr lang="ru-RU" sz="1400" dirty="0">
                <a:latin typeface="Montserrat" pitchFamily="2" charset="-52"/>
              </a:rPr>
              <a:t> </a:t>
            </a:r>
            <a:r>
              <a:rPr lang="ru-RU" sz="1400" dirty="0" err="1">
                <a:latin typeface="Montserrat" pitchFamily="2" charset="-52"/>
              </a:rPr>
              <a:t>байлық</a:t>
            </a:r>
            <a:r>
              <a:rPr lang="ru-RU" sz="1400" dirty="0">
                <a:latin typeface="Montserrat" pitchFamily="2" charset="-52"/>
              </a:rPr>
              <a:t>» среди преподавателей и сотрудников Университета по 7 видам спорта (баскетбол, настольный теннис, гимнастика, силовое многоборье, волейбол, </a:t>
            </a:r>
            <a:r>
              <a:rPr lang="ru-RU" sz="1400" dirty="0" err="1">
                <a:latin typeface="Montserrat" pitchFamily="2" charset="-52"/>
              </a:rPr>
              <a:t>асық</a:t>
            </a:r>
            <a:r>
              <a:rPr lang="ru-RU" sz="1400" dirty="0">
                <a:latin typeface="Montserrat" pitchFamily="2" charset="-52"/>
              </a:rPr>
              <a:t> ату, эстафета).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279B565-3519-448F-9E5A-EC6D0313A7D7}"/>
              </a:ext>
            </a:extLst>
          </p:cNvPr>
          <p:cNvSpPr/>
          <p:nvPr/>
        </p:nvSpPr>
        <p:spPr>
          <a:xfrm>
            <a:off x="-986971" y="-957943"/>
            <a:ext cx="2503714" cy="2503714"/>
          </a:xfrm>
          <a:prstGeom prst="ellipse">
            <a:avLst/>
          </a:prstGeom>
          <a:solidFill>
            <a:srgbClr val="309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F5786D-C668-49B5-949B-1429A5EF2580}"/>
              </a:ext>
            </a:extLst>
          </p:cNvPr>
          <p:cNvSpPr/>
          <p:nvPr/>
        </p:nvSpPr>
        <p:spPr>
          <a:xfrm>
            <a:off x="10668581" y="5606143"/>
            <a:ext cx="2503714" cy="2503714"/>
          </a:xfrm>
          <a:prstGeom prst="ellipse">
            <a:avLst/>
          </a:prstGeom>
          <a:solidFill>
            <a:srgbClr val="309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589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1224</Words>
  <Application>Microsoft Office PowerPoint</Application>
  <PresentationFormat>Широкоэкранный</PresentationFormat>
  <Paragraphs>97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Умарова</dc:creator>
  <cp:lastModifiedBy>Умарова Алина Руслановна</cp:lastModifiedBy>
  <cp:revision>35</cp:revision>
  <dcterms:created xsi:type="dcterms:W3CDTF">2023-12-09T09:08:33Z</dcterms:created>
  <dcterms:modified xsi:type="dcterms:W3CDTF">2023-12-15T04:29:39Z</dcterms:modified>
</cp:coreProperties>
</file>