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17" autoAdjust="0"/>
  </p:normalViewPr>
  <p:slideViewPr>
    <p:cSldViewPr snapToGrid="0">
      <p:cViewPr varScale="1">
        <p:scale>
          <a:sx n="68" d="100"/>
          <a:sy n="68" d="100"/>
        </p:scale>
        <p:origin x="9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E274BE-77E0-4B70-B910-84216A0B0DD8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4CB227-798B-479C-A82D-FE39925A189E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Сильные стороны (</a:t>
          </a:r>
          <a:r>
            <a:rPr lang="en-US" sz="1600" b="1" dirty="0" smtClean="0"/>
            <a:t>S):</a:t>
          </a:r>
          <a:endParaRPr lang="kk-KZ" sz="1600" b="1" dirty="0" smtClean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Наличие отраслевых связей в регионе;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Университетская поддержка: действующие программы развития, доступ к инфраструктуре </a:t>
          </a:r>
          <a:r>
            <a:rPr lang="ru-RU" sz="1600" dirty="0" err="1" smtClean="0"/>
            <a:t>ToU</a:t>
          </a:r>
          <a:r>
            <a:rPr lang="ru-RU" sz="1600" dirty="0" smtClean="0"/>
            <a:t>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География: Павлодар – развитая промышленная база, логистика, SEZ, спрос на инжиниринговые услуги.</a:t>
          </a:r>
          <a:endParaRPr lang="ru-RU" sz="1600" dirty="0"/>
        </a:p>
      </dgm:t>
    </dgm:pt>
    <dgm:pt modelId="{6A8BCB96-11E5-4D1D-89D5-4FA95B28D05C}" type="parTrans" cxnId="{234342F9-ACDC-4AB5-BB43-D922A338D051}">
      <dgm:prSet/>
      <dgm:spPr/>
      <dgm:t>
        <a:bodyPr/>
        <a:lstStyle/>
        <a:p>
          <a:endParaRPr lang="ru-RU"/>
        </a:p>
      </dgm:t>
    </dgm:pt>
    <dgm:pt modelId="{7D901D0C-AD4D-43B5-86B5-8F834ECBFFF7}" type="sibTrans" cxnId="{234342F9-ACDC-4AB5-BB43-D922A338D051}">
      <dgm:prSet/>
      <dgm:spPr/>
      <dgm:t>
        <a:bodyPr/>
        <a:lstStyle/>
        <a:p>
          <a:endParaRPr lang="ru-RU"/>
        </a:p>
      </dgm:t>
    </dgm:pt>
    <dgm:pt modelId="{A067F800-A11E-4CFF-97C9-E2005969BFB2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ru-RU" sz="1600" b="1" dirty="0" smtClean="0"/>
            <a:t>Возможности (</a:t>
          </a:r>
          <a:r>
            <a:rPr lang="en-US" sz="1600" b="1" dirty="0" smtClean="0"/>
            <a:t>O):</a:t>
          </a:r>
          <a:endParaRPr lang="en-US" sz="1600" dirty="0" smtClean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Государственные приоритеты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Рост интереса к пищевой безопасности, </a:t>
          </a:r>
          <a:r>
            <a:rPr lang="ru-RU" sz="1600" dirty="0" err="1" smtClean="0"/>
            <a:t>прослеживаемости</a:t>
          </a:r>
          <a:r>
            <a:rPr lang="ru-RU" sz="1600" dirty="0" smtClean="0"/>
            <a:t>, ХАССП/ISO 22000; </a:t>
          </a:r>
          <a:r>
            <a:rPr lang="ru-RU" sz="1600" dirty="0" err="1" smtClean="0"/>
            <a:t>цифровизация</a:t>
          </a:r>
          <a:r>
            <a:rPr lang="ru-RU" sz="1600" dirty="0" smtClean="0"/>
            <a:t> качества.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Программы </a:t>
          </a:r>
          <a:r>
            <a:rPr lang="ru-RU" sz="1600" dirty="0" err="1" smtClean="0"/>
            <a:t>Erasmus</a:t>
          </a:r>
          <a:r>
            <a:rPr lang="ru-RU" sz="1600" dirty="0" smtClean="0"/>
            <a:t>+, </a:t>
          </a:r>
          <a:r>
            <a:rPr lang="ru-RU" sz="1600" dirty="0" err="1" smtClean="0"/>
            <a:t>Horizon</a:t>
          </a:r>
          <a:r>
            <a:rPr lang="ru-RU" sz="1600" dirty="0" smtClean="0"/>
            <a:t> </a:t>
          </a:r>
          <a:r>
            <a:rPr lang="ru-RU" sz="1600" dirty="0" err="1" smtClean="0"/>
            <a:t>Europe</a:t>
          </a:r>
          <a:r>
            <a:rPr lang="ru-RU" sz="1600" dirty="0" smtClean="0"/>
            <a:t> (интернационализация), со‑финансирование бизнесом.</a:t>
          </a:r>
        </a:p>
      </dgm:t>
    </dgm:pt>
    <dgm:pt modelId="{27726A5E-1341-493F-A8F4-063B5EEAEF14}" type="parTrans" cxnId="{D8C95A7E-632F-4E79-82D4-60DA941D123B}">
      <dgm:prSet/>
      <dgm:spPr/>
      <dgm:t>
        <a:bodyPr/>
        <a:lstStyle/>
        <a:p>
          <a:endParaRPr lang="ru-RU"/>
        </a:p>
      </dgm:t>
    </dgm:pt>
    <dgm:pt modelId="{7393B467-30E8-40D0-B191-187CB29297CB}" type="sibTrans" cxnId="{D8C95A7E-632F-4E79-82D4-60DA941D123B}">
      <dgm:prSet/>
      <dgm:spPr/>
      <dgm:t>
        <a:bodyPr/>
        <a:lstStyle/>
        <a:p>
          <a:endParaRPr lang="ru-RU"/>
        </a:p>
      </dgm:t>
    </dgm:pt>
    <dgm:pt modelId="{2193C0AF-E9CA-4571-97A0-DFA9E1436105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Слабые стороны (</a:t>
          </a:r>
          <a:r>
            <a:rPr lang="en-US" sz="1600" b="1" dirty="0" smtClean="0"/>
            <a:t>W):</a:t>
          </a:r>
          <a:endParaRPr lang="en-US" sz="1600" dirty="0" smtClean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Ограниченные финансовых ресурсов; частичный износ оборудования.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Недостаток публикаций в Q1–Q2, нехватка кадров с опытом координации международных консорциумов.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Нагрузка преподавателей → дефицит времени на НИОКР; дефицит англоязычных преподавателей</a:t>
          </a:r>
          <a:endParaRPr lang="ru-RU" sz="1600" dirty="0"/>
        </a:p>
      </dgm:t>
    </dgm:pt>
    <dgm:pt modelId="{D71627E4-6B0B-4FD8-9D72-9B543C16C2CB}" type="parTrans" cxnId="{52AE4D94-8378-4E99-AE9D-4F11C9963C2D}">
      <dgm:prSet/>
      <dgm:spPr/>
      <dgm:t>
        <a:bodyPr/>
        <a:lstStyle/>
        <a:p>
          <a:endParaRPr lang="ru-RU"/>
        </a:p>
      </dgm:t>
    </dgm:pt>
    <dgm:pt modelId="{19EF5B66-03EF-47D4-94E1-3B60BC931161}" type="sibTrans" cxnId="{52AE4D94-8378-4E99-AE9D-4F11C9963C2D}">
      <dgm:prSet/>
      <dgm:spPr/>
      <dgm:t>
        <a:bodyPr/>
        <a:lstStyle/>
        <a:p>
          <a:endParaRPr lang="ru-RU"/>
        </a:p>
      </dgm:t>
    </dgm:pt>
    <dgm:pt modelId="{21E010D5-A094-4C4E-8B7B-7230B3AAC24B}">
      <dgm:prSet phldrT="[Текст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Угрозы (</a:t>
          </a:r>
          <a:r>
            <a:rPr lang="en-US" sz="1600" b="1" dirty="0" smtClean="0"/>
            <a:t>T):</a:t>
          </a:r>
          <a:endParaRPr lang="en-US" sz="1600" dirty="0" smtClean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Турбулентность финансирования НИР/НИОКР, конкуренция за кадры.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Регуляторные изменения, </a:t>
          </a:r>
          <a:r>
            <a:rPr lang="ru-RU" sz="1600" dirty="0" err="1" smtClean="0"/>
            <a:t>санкционные</a:t>
          </a:r>
          <a:r>
            <a:rPr lang="ru-RU" sz="1600" dirty="0" smtClean="0"/>
            <a:t> риски по оборудованию/реагентам.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ru-RU" sz="1600" dirty="0" smtClean="0"/>
            <a:t>Демография региона и миграция молодёжи; волатильность спроса.</a:t>
          </a:r>
          <a:endParaRPr lang="ru-RU" sz="1600" dirty="0"/>
        </a:p>
      </dgm:t>
    </dgm:pt>
    <dgm:pt modelId="{4DBE1AB1-35CA-4C93-BADB-EAD7E4FC3E37}" type="parTrans" cxnId="{D97390E0-F1AE-42BD-9C91-5171C5156AE8}">
      <dgm:prSet/>
      <dgm:spPr/>
      <dgm:t>
        <a:bodyPr/>
        <a:lstStyle/>
        <a:p>
          <a:endParaRPr lang="ru-RU"/>
        </a:p>
      </dgm:t>
    </dgm:pt>
    <dgm:pt modelId="{C0C25FD7-6051-446B-ABAF-E5B350C011C9}" type="sibTrans" cxnId="{D97390E0-F1AE-42BD-9C91-5171C5156AE8}">
      <dgm:prSet/>
      <dgm:spPr/>
      <dgm:t>
        <a:bodyPr/>
        <a:lstStyle/>
        <a:p>
          <a:endParaRPr lang="ru-RU"/>
        </a:p>
      </dgm:t>
    </dgm:pt>
    <dgm:pt modelId="{9056A66D-A9FB-4D03-9CDA-C60F3D7B478A}" type="pres">
      <dgm:prSet presAssocID="{85E274BE-77E0-4B70-B910-84216A0B0DD8}" presName="matrix" presStyleCnt="0">
        <dgm:presLayoutVars>
          <dgm:chMax val="1"/>
          <dgm:dir/>
          <dgm:resizeHandles val="exact"/>
        </dgm:presLayoutVars>
      </dgm:prSet>
      <dgm:spPr/>
    </dgm:pt>
    <dgm:pt modelId="{CB96F31F-A486-427B-916B-52D3F468DDAA}" type="pres">
      <dgm:prSet presAssocID="{85E274BE-77E0-4B70-B910-84216A0B0DD8}" presName="diamond" presStyleLbl="bgShp" presStyleIdx="0" presStyleCnt="1"/>
      <dgm:spPr/>
    </dgm:pt>
    <dgm:pt modelId="{AFC8B222-5108-4619-A502-7CE23AFE5D37}" type="pres">
      <dgm:prSet presAssocID="{85E274BE-77E0-4B70-B910-84216A0B0DD8}" presName="quad1" presStyleLbl="node1" presStyleIdx="0" presStyleCnt="4" custScaleX="305700" custLinFactX="-47565" custLinFactNeighborX="-100000" custLinFactNeighborY="-128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CBF12-C861-43E5-8A4A-92B0F369699F}" type="pres">
      <dgm:prSet presAssocID="{85E274BE-77E0-4B70-B910-84216A0B0DD8}" presName="quad2" presStyleLbl="node1" presStyleIdx="1" presStyleCnt="4" custScaleX="289931" custScaleY="105763" custLinFactX="1956" custLinFactNeighborX="100000" custLinFactNeighborY="-81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FAAF7-1345-4D76-85F6-F8FF27445774}" type="pres">
      <dgm:prSet presAssocID="{85E274BE-77E0-4B70-B910-84216A0B0DD8}" presName="quad3" presStyleLbl="node1" presStyleIdx="2" presStyleCnt="4" custScaleX="303831" custScaleY="131302" custLinFactX="-31143" custLinFactNeighborX="-100000" custLinFactNeighborY="8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B7792-330A-48B0-8BC7-2FE625793E55}" type="pres">
      <dgm:prSet presAssocID="{85E274BE-77E0-4B70-B910-84216A0B0DD8}" presName="quad4" presStyleLbl="node1" presStyleIdx="3" presStyleCnt="4" custScaleX="290079" custScaleY="117809" custLinFactX="1691" custLinFactNeighborX="100000" custLinFactNeighborY="-7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477EE7-DC6D-4B8B-A373-902CB1A964DE}" type="presOf" srcId="{21E010D5-A094-4C4E-8B7B-7230B3AAC24B}" destId="{C7BB7792-330A-48B0-8BC7-2FE625793E55}" srcOrd="0" destOrd="0" presId="urn:microsoft.com/office/officeart/2005/8/layout/matrix3"/>
    <dgm:cxn modelId="{D97390E0-F1AE-42BD-9C91-5171C5156AE8}" srcId="{85E274BE-77E0-4B70-B910-84216A0B0DD8}" destId="{21E010D5-A094-4C4E-8B7B-7230B3AAC24B}" srcOrd="3" destOrd="0" parTransId="{4DBE1AB1-35CA-4C93-BADB-EAD7E4FC3E37}" sibTransId="{C0C25FD7-6051-446B-ABAF-E5B350C011C9}"/>
    <dgm:cxn modelId="{62DD60BE-98BE-4827-B106-FA5F42EA72FC}" type="presOf" srcId="{A067F800-A11E-4CFF-97C9-E2005969BFB2}" destId="{3BDCBF12-C861-43E5-8A4A-92B0F369699F}" srcOrd="0" destOrd="0" presId="urn:microsoft.com/office/officeart/2005/8/layout/matrix3"/>
    <dgm:cxn modelId="{E2548628-D98E-42B2-B636-FFD890E2E3F1}" type="presOf" srcId="{2193C0AF-E9CA-4571-97A0-DFA9E1436105}" destId="{F82FAAF7-1345-4D76-85F6-F8FF27445774}" srcOrd="0" destOrd="0" presId="urn:microsoft.com/office/officeart/2005/8/layout/matrix3"/>
    <dgm:cxn modelId="{9DBF69B0-3132-4A2F-8270-90C5F43E0AB6}" type="presOf" srcId="{854CB227-798B-479C-A82D-FE39925A189E}" destId="{AFC8B222-5108-4619-A502-7CE23AFE5D37}" srcOrd="0" destOrd="0" presId="urn:microsoft.com/office/officeart/2005/8/layout/matrix3"/>
    <dgm:cxn modelId="{D8C95A7E-632F-4E79-82D4-60DA941D123B}" srcId="{85E274BE-77E0-4B70-B910-84216A0B0DD8}" destId="{A067F800-A11E-4CFF-97C9-E2005969BFB2}" srcOrd="1" destOrd="0" parTransId="{27726A5E-1341-493F-A8F4-063B5EEAEF14}" sibTransId="{7393B467-30E8-40D0-B191-187CB29297CB}"/>
    <dgm:cxn modelId="{90A9CA49-7822-4419-80CE-C472CA2CD6A2}" type="presOf" srcId="{85E274BE-77E0-4B70-B910-84216A0B0DD8}" destId="{9056A66D-A9FB-4D03-9CDA-C60F3D7B478A}" srcOrd="0" destOrd="0" presId="urn:microsoft.com/office/officeart/2005/8/layout/matrix3"/>
    <dgm:cxn modelId="{234342F9-ACDC-4AB5-BB43-D922A338D051}" srcId="{85E274BE-77E0-4B70-B910-84216A0B0DD8}" destId="{854CB227-798B-479C-A82D-FE39925A189E}" srcOrd="0" destOrd="0" parTransId="{6A8BCB96-11E5-4D1D-89D5-4FA95B28D05C}" sibTransId="{7D901D0C-AD4D-43B5-86B5-8F834ECBFFF7}"/>
    <dgm:cxn modelId="{52AE4D94-8378-4E99-AE9D-4F11C9963C2D}" srcId="{85E274BE-77E0-4B70-B910-84216A0B0DD8}" destId="{2193C0AF-E9CA-4571-97A0-DFA9E1436105}" srcOrd="2" destOrd="0" parTransId="{D71627E4-6B0B-4FD8-9D72-9B543C16C2CB}" sibTransId="{19EF5B66-03EF-47D4-94E1-3B60BC931161}"/>
    <dgm:cxn modelId="{079FDAF5-2D4D-4FC8-A0D9-25A15D254FFD}" type="presParOf" srcId="{9056A66D-A9FB-4D03-9CDA-C60F3D7B478A}" destId="{CB96F31F-A486-427B-916B-52D3F468DDAA}" srcOrd="0" destOrd="0" presId="urn:microsoft.com/office/officeart/2005/8/layout/matrix3"/>
    <dgm:cxn modelId="{3007BBDA-6117-4DB0-AFB9-ADE7338BAEBC}" type="presParOf" srcId="{9056A66D-A9FB-4D03-9CDA-C60F3D7B478A}" destId="{AFC8B222-5108-4619-A502-7CE23AFE5D37}" srcOrd="1" destOrd="0" presId="urn:microsoft.com/office/officeart/2005/8/layout/matrix3"/>
    <dgm:cxn modelId="{D30CAF69-4118-43EC-8680-C7D715C3CB03}" type="presParOf" srcId="{9056A66D-A9FB-4D03-9CDA-C60F3D7B478A}" destId="{3BDCBF12-C861-43E5-8A4A-92B0F369699F}" srcOrd="2" destOrd="0" presId="urn:microsoft.com/office/officeart/2005/8/layout/matrix3"/>
    <dgm:cxn modelId="{2E9A3A72-AD92-418C-82FA-888CBCDA5C9A}" type="presParOf" srcId="{9056A66D-A9FB-4D03-9CDA-C60F3D7B478A}" destId="{F82FAAF7-1345-4D76-85F6-F8FF27445774}" srcOrd="3" destOrd="0" presId="urn:microsoft.com/office/officeart/2005/8/layout/matrix3"/>
    <dgm:cxn modelId="{3A5D82FC-5AB8-40C4-A944-D58D9C3C1302}" type="presParOf" srcId="{9056A66D-A9FB-4D03-9CDA-C60F3D7B478A}" destId="{C7BB7792-330A-48B0-8BC7-2FE625793E5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6F31F-A486-427B-916B-52D3F468DDAA}">
      <dsp:nvSpPr>
        <dsp:cNvPr id="0" name=""/>
        <dsp:cNvSpPr/>
      </dsp:nvSpPr>
      <dsp:spPr>
        <a:xfrm>
          <a:off x="3313377" y="0"/>
          <a:ext cx="4769428" cy="476942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8B222-5108-4619-A502-7CE23AFE5D37}">
      <dsp:nvSpPr>
        <dsp:cNvPr id="0" name=""/>
        <dsp:cNvSpPr/>
      </dsp:nvSpPr>
      <dsp:spPr>
        <a:xfrm>
          <a:off x="0" y="213908"/>
          <a:ext cx="5686255" cy="1860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Сильные стороны (</a:t>
          </a:r>
          <a:r>
            <a:rPr lang="en-US" sz="1600" b="1" kern="1200" dirty="0" smtClean="0"/>
            <a:t>S):</a:t>
          </a:r>
          <a:endParaRPr lang="kk-KZ" sz="1600" b="1" kern="1200" dirty="0" smtClean="0"/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Наличие отраслевых связей в регионе;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Университетская поддержка: действующие программы развития, доступ к инфраструктуре </a:t>
          </a:r>
          <a:r>
            <a:rPr lang="ru-RU" sz="1600" kern="1200" dirty="0" err="1" smtClean="0"/>
            <a:t>ToU</a:t>
          </a:r>
          <a:r>
            <a:rPr lang="ru-RU" sz="1600" kern="1200" dirty="0" smtClean="0"/>
            <a:t>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География: Павлодар – развитая промышленная база, логистика, SEZ, спрос на инжиниринговые услуги.</a:t>
          </a:r>
          <a:endParaRPr lang="ru-RU" sz="1600" kern="1200" dirty="0"/>
        </a:p>
      </dsp:txBody>
      <dsp:txXfrm>
        <a:off x="90801" y="304709"/>
        <a:ext cx="5504653" cy="1678474"/>
      </dsp:txXfrm>
    </dsp:sp>
    <dsp:sp modelId="{3BDCBF12-C861-43E5-8A4A-92B0F369699F}">
      <dsp:nvSpPr>
        <dsp:cNvPr id="0" name=""/>
        <dsp:cNvSpPr/>
      </dsp:nvSpPr>
      <dsp:spPr>
        <a:xfrm>
          <a:off x="5857961" y="247064"/>
          <a:ext cx="5392939" cy="19672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Возможности (</a:t>
          </a:r>
          <a:r>
            <a:rPr lang="en-US" sz="1600" b="1" kern="1200" dirty="0" smtClean="0"/>
            <a:t>O):</a:t>
          </a:r>
          <a:endParaRPr lang="en-US" sz="1600" kern="1200" dirty="0" smtClean="0"/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Государственные приоритеты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Рост интереса к пищевой безопасности, </a:t>
          </a:r>
          <a:r>
            <a:rPr lang="ru-RU" sz="1600" kern="1200" dirty="0" err="1" smtClean="0"/>
            <a:t>прослеживаемости</a:t>
          </a:r>
          <a:r>
            <a:rPr lang="ru-RU" sz="1600" kern="1200" dirty="0" smtClean="0"/>
            <a:t>, ХАССП/ISO 22000; </a:t>
          </a:r>
          <a:r>
            <a:rPr lang="ru-RU" sz="1600" kern="1200" dirty="0" err="1" smtClean="0"/>
            <a:t>цифровизация</a:t>
          </a:r>
          <a:r>
            <a:rPr lang="ru-RU" sz="1600" kern="1200" dirty="0" smtClean="0"/>
            <a:t> качества.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Программы </a:t>
          </a:r>
          <a:r>
            <a:rPr lang="ru-RU" sz="1600" kern="1200" dirty="0" err="1" smtClean="0"/>
            <a:t>Erasmus</a:t>
          </a:r>
          <a:r>
            <a:rPr lang="ru-RU" sz="1600" kern="1200" dirty="0" smtClean="0"/>
            <a:t>+, </a:t>
          </a:r>
          <a:r>
            <a:rPr lang="ru-RU" sz="1600" kern="1200" dirty="0" err="1" smtClean="0"/>
            <a:t>Horizon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Europe</a:t>
          </a:r>
          <a:r>
            <a:rPr lang="ru-RU" sz="1600" kern="1200" dirty="0" smtClean="0"/>
            <a:t> (интернационализация), со‑финансирование бизнесом.</a:t>
          </a:r>
        </a:p>
      </dsp:txBody>
      <dsp:txXfrm>
        <a:off x="5953995" y="343098"/>
        <a:ext cx="5200871" cy="1775205"/>
      </dsp:txXfrm>
    </dsp:sp>
    <dsp:sp modelId="{F82FAAF7-1345-4D76-85F6-F8FF27445774}">
      <dsp:nvSpPr>
        <dsp:cNvPr id="0" name=""/>
        <dsp:cNvSpPr/>
      </dsp:nvSpPr>
      <dsp:spPr>
        <a:xfrm>
          <a:off x="0" y="2180629"/>
          <a:ext cx="5651490" cy="24423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Слабые стороны (</a:t>
          </a:r>
          <a:r>
            <a:rPr lang="en-US" sz="1600" b="1" kern="1200" dirty="0" smtClean="0"/>
            <a:t>W):</a:t>
          </a:r>
          <a:endParaRPr lang="en-US" sz="1600" kern="1200" dirty="0" smtClean="0"/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Ограниченные финансовых ресурсов; частичный износ оборудования.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Недостаток публикаций в Q1–Q2, нехватка кадров с опытом координации международных консорциумов.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Нагрузка преподавателей → дефицит времени на НИОКР; дефицит англоязычных преподавателей</a:t>
          </a:r>
          <a:endParaRPr lang="ru-RU" sz="1600" kern="1200" dirty="0"/>
        </a:p>
      </dsp:txBody>
      <dsp:txXfrm>
        <a:off x="119224" y="2299853"/>
        <a:ext cx="5413042" cy="2203870"/>
      </dsp:txXfrm>
    </dsp:sp>
    <dsp:sp modelId="{C7BB7792-330A-48B0-8BC7-2FE625793E55}">
      <dsp:nvSpPr>
        <dsp:cNvPr id="0" name=""/>
        <dsp:cNvSpPr/>
      </dsp:nvSpPr>
      <dsp:spPr>
        <a:xfrm>
          <a:off x="5855208" y="2276748"/>
          <a:ext cx="5395692" cy="21913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Угрозы (</a:t>
          </a:r>
          <a:r>
            <a:rPr lang="en-US" sz="1600" b="1" kern="1200" dirty="0" smtClean="0"/>
            <a:t>T):</a:t>
          </a:r>
          <a:endParaRPr lang="en-US" sz="1600" kern="1200" dirty="0" smtClean="0"/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Турбулентность финансирования НИР/НИОКР, конкуренция за кадры.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Регуляторные изменения, </a:t>
          </a:r>
          <a:r>
            <a:rPr lang="ru-RU" sz="1600" kern="1200" dirty="0" err="1" smtClean="0"/>
            <a:t>санкционные</a:t>
          </a:r>
          <a:r>
            <a:rPr lang="ru-RU" sz="1600" kern="1200" dirty="0" smtClean="0"/>
            <a:t> риски по оборудованию/реагентам.</a:t>
          </a:r>
        </a:p>
        <a:p>
          <a:pPr lvl="0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Демография региона и миграция молодёжи; волатильность спроса.</a:t>
          </a:r>
          <a:endParaRPr lang="ru-RU" sz="1600" kern="1200" dirty="0"/>
        </a:p>
      </dsp:txBody>
      <dsp:txXfrm>
        <a:off x="5962180" y="2383720"/>
        <a:ext cx="5181748" cy="1977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63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29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7332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325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3502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06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054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18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98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24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72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27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61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24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05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3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8634B-0A48-4C8C-B815-A9B08D183FEB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E03AC5-E400-4214-A4C4-C387942FE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78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9645" y="280555"/>
            <a:ext cx="10131137" cy="4229100"/>
          </a:xfrm>
        </p:spPr>
        <p:txBody>
          <a:bodyPr>
            <a:normAutofit/>
          </a:bodyPr>
          <a:lstStyle/>
          <a:p>
            <a:r>
              <a:rPr lang="ru-RU" b="1" dirty="0" smtClean="0"/>
              <a:t>Стратегия развития кафедры «Биотехнология» </a:t>
            </a:r>
            <a:r>
              <a:rPr lang="ru-RU" b="1" dirty="0" err="1" smtClean="0"/>
              <a:t>Торайгыров</a:t>
            </a:r>
            <a:r>
              <a:rPr lang="ru-RU" b="1" dirty="0" smtClean="0"/>
              <a:t> университета (2025–2028)</a:t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48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Миссия, видение и ценности кафедры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Миссия:</a:t>
            </a:r>
            <a:r>
              <a:rPr lang="ru-RU" dirty="0" smtClean="0"/>
              <a:t> готовить лидеров и инженеров‑исследователей в области пищевой и промышленной биотехнологии, создающих решения для здоровья населения и устойчивого АПК.</a:t>
            </a:r>
          </a:p>
          <a:p>
            <a:r>
              <a:rPr lang="ru-RU" b="1" dirty="0" smtClean="0"/>
              <a:t>Видение‑2028:</a:t>
            </a:r>
            <a:r>
              <a:rPr lang="ru-RU" dirty="0" smtClean="0"/>
              <a:t> кафедра – флагман </a:t>
            </a:r>
            <a:r>
              <a:rPr lang="ru-RU" dirty="0" err="1" smtClean="0"/>
              <a:t>ToU</a:t>
            </a:r>
            <a:r>
              <a:rPr lang="ru-RU" dirty="0" smtClean="0"/>
              <a:t> по прикладной биотехнологии и технологии пищевых продуктов с </a:t>
            </a:r>
            <a:r>
              <a:rPr lang="ru-RU" smtClean="0"/>
              <a:t>сильной учебно-лабораторной </a:t>
            </a:r>
            <a:r>
              <a:rPr lang="ru-RU" dirty="0" smtClean="0"/>
              <a:t>базой, международными проектами и портфелем технологий для МСБ и крупных предприятий региона.</a:t>
            </a:r>
          </a:p>
          <a:p>
            <a:r>
              <a:rPr lang="ru-RU" b="1" dirty="0" smtClean="0"/>
              <a:t>Ценности:</a:t>
            </a:r>
            <a:r>
              <a:rPr lang="ru-RU" dirty="0" smtClean="0"/>
              <a:t> академическая честность, безопасность и качество, открытая наука, инженерное мышление, партнёрство с индустрией, устойчивое развитие.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09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SWOT‑анализ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967494"/>
              </p:ext>
            </p:extLst>
          </p:nvPr>
        </p:nvGraphicFramePr>
        <p:xfrm>
          <a:off x="677862" y="1683328"/>
          <a:ext cx="11250901" cy="4769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08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Выводы SWOT → стратегические ответы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7487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Усиление слабых сторон через создание </a:t>
            </a:r>
            <a:r>
              <a:rPr lang="ru-RU" b="1" dirty="0" smtClean="0"/>
              <a:t>Инженерной школы </a:t>
            </a:r>
            <a:r>
              <a:rPr lang="ru-RU" dirty="0" smtClean="0"/>
              <a:t>и целевую подготовку кадров (наука, академические навыки, английский язык),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Предотвратить угрозы через диверсификацию источников финансирования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564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Стратегические цели (2025–2028)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65032" y="1406342"/>
            <a:ext cx="5157786" cy="1330903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/>
              <a:t>Качество образования и кадровый потенциал</a:t>
            </a:r>
          </a:p>
          <a:p>
            <a:endParaRPr lang="ru-RU" sz="29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Внедрение нового ОП по биотехнологии </a:t>
            </a:r>
          </a:p>
          <a:p>
            <a:r>
              <a:rPr lang="ru-RU" dirty="0" smtClean="0"/>
              <a:t>Усиление англоязычной подготовки </a:t>
            </a:r>
          </a:p>
          <a:p>
            <a:r>
              <a:rPr lang="ru-RU" dirty="0" smtClean="0"/>
              <a:t>Разработка совместных курсов с индустрией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997575" y="1599046"/>
            <a:ext cx="5357813" cy="1237384"/>
          </a:xfrm>
        </p:spPr>
        <p:txBody>
          <a:bodyPr/>
          <a:lstStyle/>
          <a:p>
            <a:r>
              <a:rPr lang="ru-RU" dirty="0"/>
              <a:t>Наука, гранты, трансфер технологий</a:t>
            </a:r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5922818" y="2737245"/>
            <a:ext cx="5101936" cy="3684588"/>
          </a:xfrm>
        </p:spPr>
        <p:txBody>
          <a:bodyPr>
            <a:normAutofit/>
          </a:bodyPr>
          <a:lstStyle/>
          <a:p>
            <a:r>
              <a:rPr lang="ru-RU" dirty="0" smtClean="0"/>
              <a:t>Публикации с упором Q1–Q2 </a:t>
            </a:r>
          </a:p>
          <a:p>
            <a:r>
              <a:rPr lang="ru-RU" dirty="0" smtClean="0"/>
              <a:t>Подача заявок на ФНИР </a:t>
            </a:r>
          </a:p>
          <a:p>
            <a:r>
              <a:rPr lang="kk-KZ" dirty="0" smtClean="0"/>
              <a:t>Подача заявок на коммерциализацию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514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Стратегические цели (2025–2028)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675745" y="1346291"/>
            <a:ext cx="4756825" cy="116821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Индустриальные партнёрства и региональная повестка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488537" cy="3304117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Инициативы: «Карта технологических потребностей» предприятий Павлодарской области</a:t>
            </a:r>
          </a:p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735782" y="1485900"/>
            <a:ext cx="6359236" cy="1019175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2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5100" dirty="0" smtClean="0"/>
              <a:t>Интернационализация и бренд кафедры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31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8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5829300" y="2514509"/>
            <a:ext cx="5183188" cy="3583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Рост приёма иностранных студентов до 10–15% на ОП </a:t>
            </a:r>
          </a:p>
          <a:p>
            <a:pPr marL="0" indent="0">
              <a:buNone/>
            </a:pPr>
            <a:r>
              <a:rPr lang="ru-RU" dirty="0" smtClean="0"/>
              <a:t>Развитие англоязычного ОП по биотехнологии.</a:t>
            </a:r>
          </a:p>
          <a:p>
            <a:pPr marL="0" indent="0">
              <a:buNone/>
            </a:pPr>
            <a:r>
              <a:rPr lang="ru-RU" dirty="0" smtClean="0"/>
              <a:t>Инициативы: </a:t>
            </a:r>
            <a:r>
              <a:rPr lang="ru-RU" dirty="0" err="1" smtClean="0"/>
              <a:t>Visiting‑professors</a:t>
            </a:r>
            <a:r>
              <a:rPr lang="ru-RU" dirty="0" smtClean="0"/>
              <a:t>, совместные летние школы, двойные дипломы по ОП кафедры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46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023" y="582525"/>
            <a:ext cx="8596668" cy="1320800"/>
          </a:xfrm>
        </p:spPr>
        <p:txBody>
          <a:bodyPr/>
          <a:lstStyle/>
          <a:p>
            <a:r>
              <a:rPr lang="ru-RU" dirty="0"/>
              <a:t>Стратегические цели (2025–2028)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383822" y="1513417"/>
            <a:ext cx="8596313" cy="757238"/>
          </a:xfrm>
        </p:spPr>
        <p:txBody>
          <a:bodyPr>
            <a:normAutofit/>
          </a:bodyPr>
          <a:lstStyle/>
          <a:p>
            <a:r>
              <a:rPr lang="ru-RU" sz="2400" dirty="0"/>
              <a:t>Воспитательная работа и социальная миссия кафедры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383822" y="2270654"/>
            <a:ext cx="9539111" cy="403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lvl="1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kk-KZ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Развитие государственного языка </a:t>
            </a:r>
          </a:p>
          <a:p>
            <a:pPr marL="0" lvl="1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1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Вовлечение максимального количества студентов в студенческие клубы и проекты: социальные/экологические проекты кафедры; волонтёрские мероприятия</a:t>
            </a:r>
          </a:p>
          <a:p>
            <a:pPr marL="0" lvl="1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Инициативы: личностное развитие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soft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skills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 патриотизм + устойчивое развитие), волонтёрские проекты («Зелёный кампус», эко‑акции, мастер‑классы по направлениям ОП),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менторство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старших курсов над младшими.</a:t>
            </a:r>
          </a:p>
        </p:txBody>
      </p:sp>
    </p:spTree>
    <p:extLst>
      <p:ext uri="{BB962C8B-B14F-4D97-AF65-F5344CB8AC3E}">
        <p14:creationId xmlns:p14="http://schemas.microsoft.com/office/powerpoint/2010/main" val="162306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14109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419</Words>
  <Application>Microsoft Office PowerPoint</Application>
  <PresentationFormat>Широкоэкранный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Стратегия развития кафедры «Биотехнология» Торайгыров университета (2025–2028) </vt:lpstr>
      <vt:lpstr>Миссия, видение и ценности кафедры </vt:lpstr>
      <vt:lpstr>SWOT‑анализ</vt:lpstr>
      <vt:lpstr>Выводы SWOT → стратегические ответы</vt:lpstr>
      <vt:lpstr>Стратегические цели (2025–2028) </vt:lpstr>
      <vt:lpstr>Стратегические цели (2025–2028)</vt:lpstr>
      <vt:lpstr>Стратегические цели (2025–2028)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 кафедры «Биотехнология» Торайгыров университета (2025–2028)</dc:title>
  <dc:creator>User</dc:creator>
  <cp:lastModifiedBy>User</cp:lastModifiedBy>
  <cp:revision>9</cp:revision>
  <dcterms:created xsi:type="dcterms:W3CDTF">2025-08-27T09:48:44Z</dcterms:created>
  <dcterms:modified xsi:type="dcterms:W3CDTF">2025-08-27T10:51:59Z</dcterms:modified>
</cp:coreProperties>
</file>