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</p:sldIdLst>
  <p:sldSz cx="7559675" cy="10691813"/>
  <p:notesSz cx="6670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57"/>
    <a:srgbClr val="FC7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6395" autoAdjust="0"/>
  </p:normalViewPr>
  <p:slideViewPr>
    <p:cSldViewPr snapToGrid="0">
      <p:cViewPr>
        <p:scale>
          <a:sx n="200" d="100"/>
          <a:sy n="200" d="100"/>
        </p:scale>
        <p:origin x="180" y="-6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1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5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03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74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77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65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3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25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56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2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A567-9BE0-42A8-9247-B501DFBF1DD6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EB226-9669-47C0-8830-0FC520A9F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3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68543"/>
            <a:ext cx="7560000" cy="107633"/>
          </a:xfrm>
          <a:prstGeom prst="rect">
            <a:avLst/>
          </a:prstGeom>
          <a:solidFill>
            <a:srgbClr val="FC7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600"/>
          </a:p>
        </p:txBody>
      </p:sp>
      <p:sp>
        <p:nvSpPr>
          <p:cNvPr id="28" name="TextBox 27"/>
          <p:cNvSpPr txBox="1"/>
          <p:nvPr/>
        </p:nvSpPr>
        <p:spPr>
          <a:xfrm>
            <a:off x="646513" y="9645268"/>
            <a:ext cx="353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ПРИЕМНАЯ КОМИССИЯ 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Адрес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: г. Павлодар, ул. Ломова, 64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+7 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7182 </a:t>
            </a:r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67 37 73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+7 705 406 22 66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87516" y="9606190"/>
            <a:ext cx="24574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ПОДГОТОВИТЕЛЬНЫЕ КУРСЫ 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+7 707 406 22 66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@</a:t>
            </a:r>
            <a:r>
              <a:rPr lang="ru-RU" sz="800" dirty="0" err="1">
                <a:solidFill>
                  <a:srgbClr val="002957"/>
                </a:solidFill>
                <a:latin typeface="Montserrat" panose="00000500000000000000" pitchFamily="2" charset="-52"/>
              </a:rPr>
              <a:t>priemka.tou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@</a:t>
            </a:r>
            <a:r>
              <a:rPr lang="en-US" sz="800" dirty="0" err="1" smtClean="0">
                <a:solidFill>
                  <a:srgbClr val="002957"/>
                </a:solidFill>
                <a:latin typeface="Montserrat" panose="00000500000000000000" pitchFamily="2" charset="-52"/>
              </a:rPr>
              <a:t>toraighyrov.university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  <a:p>
            <a:r>
              <a:rPr lang="ru-RU" sz="800" b="1" dirty="0">
                <a:solidFill>
                  <a:srgbClr val="002957"/>
                </a:solidFill>
                <a:latin typeface="Montserrat" panose="00000500000000000000" pitchFamily="2" charset="-52"/>
              </a:rPr>
              <a:t>Сайт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 www.tou.edu.kz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13840" y="9606190"/>
            <a:ext cx="7132320" cy="0"/>
          </a:xfrm>
          <a:prstGeom prst="line">
            <a:avLst/>
          </a:prstGeom>
          <a:ln w="19050">
            <a:solidFill>
              <a:srgbClr val="002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43" y="276239"/>
            <a:ext cx="1192054" cy="4658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441396" y="165040"/>
            <a:ext cx="47956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solidFill>
                  <a:srgbClr val="002957"/>
                </a:solidFill>
                <a:latin typeface="Montserrat" panose="00000500000000000000" pitchFamily="2" charset="-52"/>
              </a:rPr>
              <a:t>БАКАЛАВРИАТ </a:t>
            </a:r>
          </a:p>
          <a:p>
            <a:pPr algn="ctr"/>
            <a:r>
              <a:rPr lang="ru-RU" sz="900" b="1" dirty="0">
                <a:solidFill>
                  <a:srgbClr val="002957"/>
                </a:solidFill>
                <a:latin typeface="Montserrat" panose="00000500000000000000" pitchFamily="2" charset="-52"/>
              </a:rPr>
              <a:t>ПЕРЕЧЕНЬ ОБРАЗОВАТЕЛЬНЫХ ПРОГРАММ С УКАЗАНИЕМ ПРОФИЛЬНЫХ ПРЕДМЕТОВ ДЛЯ ВЫПУСКНИКОВ ТЕХНИЧЕСКОГО И ПРОФЕССИОНАЛЬНОГО ОБРАЗОВАНИЯ (</a:t>
            </a:r>
            <a:r>
              <a:rPr lang="ru-RU" sz="900" b="1" dirty="0" err="1">
                <a:solidFill>
                  <a:srgbClr val="002957"/>
                </a:solidFill>
                <a:latin typeface="Montserrat" panose="00000500000000000000" pitchFamily="2" charset="-52"/>
              </a:rPr>
              <a:t>ТиПО</a:t>
            </a:r>
            <a:r>
              <a:rPr lang="ru-RU" sz="900" b="1" dirty="0">
                <a:solidFill>
                  <a:srgbClr val="002957"/>
                </a:solidFill>
                <a:latin typeface="Montserrat" panose="00000500000000000000" pitchFamily="2" charset="-52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237027" y="278347"/>
            <a:ext cx="940167" cy="46166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957"/>
                </a:solidFill>
                <a:latin typeface="Montserrat" panose="00000500000000000000" pitchFamily="2" charset="-52"/>
              </a:rPr>
              <a:t>Код ВУЗа  038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8223"/>
              </p:ext>
            </p:extLst>
          </p:nvPr>
        </p:nvGraphicFramePr>
        <p:xfrm>
          <a:off x="213839" y="858618"/>
          <a:ext cx="7132321" cy="854001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372900">
                  <a:extLst>
                    <a:ext uri="{9D8B030D-6E8A-4147-A177-3AD203B41FA5}">
                      <a16:colId xmlns:a16="http://schemas.microsoft.com/office/drawing/2014/main" xmlns="" val="4220549077"/>
                    </a:ext>
                  </a:extLst>
                </a:gridCol>
                <a:gridCol w="2093123">
                  <a:extLst>
                    <a:ext uri="{9D8B030D-6E8A-4147-A177-3AD203B41FA5}">
                      <a16:colId xmlns:a16="http://schemas.microsoft.com/office/drawing/2014/main" xmlns="" val="2329396800"/>
                    </a:ext>
                  </a:extLst>
                </a:gridCol>
                <a:gridCol w="299720">
                  <a:extLst>
                    <a:ext uri="{9D8B030D-6E8A-4147-A177-3AD203B41FA5}">
                      <a16:colId xmlns:a16="http://schemas.microsoft.com/office/drawing/2014/main" xmlns="" val="38510417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3212746013"/>
                    </a:ext>
                  </a:extLst>
                </a:gridCol>
                <a:gridCol w="2031166">
                  <a:extLst>
                    <a:ext uri="{9D8B030D-6E8A-4147-A177-3AD203B41FA5}">
                      <a16:colId xmlns:a16="http://schemas.microsoft.com/office/drawing/2014/main" xmlns="" val="244786058"/>
                    </a:ext>
                  </a:extLst>
                </a:gridCol>
                <a:gridCol w="910154">
                  <a:extLst>
                    <a:ext uri="{9D8B030D-6E8A-4147-A177-3AD203B41FA5}">
                      <a16:colId xmlns:a16="http://schemas.microsoft.com/office/drawing/2014/main" xmlns="" val="2261500747"/>
                    </a:ext>
                  </a:extLst>
                </a:gridCol>
                <a:gridCol w="1044258">
                  <a:extLst>
                    <a:ext uri="{9D8B030D-6E8A-4147-A177-3AD203B41FA5}">
                      <a16:colId xmlns:a16="http://schemas.microsoft.com/office/drawing/2014/main" xmlns="" val="1516112613"/>
                    </a:ext>
                  </a:extLst>
                </a:gridCol>
              </a:tblGrid>
              <a:tr h="24953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Код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Наименование групп образовательных программ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/>
                        <a:t>Гос заказ</a:t>
                      </a:r>
                      <a:endParaRPr lang="ru-RU" sz="700" dirty="0"/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 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Баллы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Наименование </a:t>
                      </a:r>
                      <a:r>
                        <a:rPr lang="kk-KZ" sz="700"/>
                        <a:t>образовательных программ </a:t>
                      </a:r>
                      <a:r>
                        <a:rPr lang="en-US" sz="700"/>
                        <a:t>TOU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Общепрофильная дисциплина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Специальная дисциплина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75415695"/>
                  </a:ext>
                </a:extLst>
              </a:tr>
              <a:tr h="1691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В027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Театральное искусство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/>
                        <a:t>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35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Актерское искусство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Творческий экзамен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История театра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43966064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 Мода, дизайн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40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Дизайн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Творческий экзамен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История изобразительного искусства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07253667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История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64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 Казахстана</a:t>
                      </a:r>
                    </a:p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Всемирная</a:t>
                      </a:r>
                      <a:r>
                        <a:rPr lang="kk-KZ" sz="700"/>
                        <a:t> и</a:t>
                      </a:r>
                      <a:r>
                        <a:rPr lang="ru-RU" sz="700"/>
                        <a:t>стория</a:t>
                      </a:r>
                    </a:p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9663167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В036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 Переводческое дело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30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48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Иностранная филология</a:t>
                      </a:r>
                      <a:r>
                        <a:rPr lang="kk-KZ" sz="700" dirty="0"/>
                        <a:t>: английский язык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Казахский/русский язык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Иностранный язык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256676"/>
                  </a:ext>
                </a:extLst>
              </a:tr>
              <a:tr h="8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Переводческое дело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0985319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Филология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Филология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Казахский/русский язык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Казахская/русская литература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92660662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Культурология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 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Культурология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 Казахстана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Организация работы социальных учреждений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2859387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Психология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Психология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 Казахстана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психологии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81470674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Журналистика и репортерское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34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</a:t>
                      </a:r>
                      <a:r>
                        <a:rPr lang="ru-RU" sz="700"/>
                        <a:t>Журналистика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Творческий экзамен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Казахский/русский язык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56963070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Библиотечное дело, обработка информации и архивное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Библиотечное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Казахский /Русский язык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Организация делопроизводств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03513410"/>
                  </a:ext>
                </a:extLst>
              </a:tr>
              <a:tr h="84569"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  </a:t>
                      </a:r>
                      <a:r>
                        <a:rPr lang="ru-RU" sz="700" dirty="0"/>
                        <a:t>В044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 Менеджмент и управление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83820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 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83820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Государственное и местное управление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экономики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Менеджмент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4325331"/>
                  </a:ext>
                </a:extLst>
              </a:tr>
              <a:tr h="8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Менеджмент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1846751"/>
                  </a:ext>
                </a:extLst>
              </a:tr>
              <a:tr h="8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Экономика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1171023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Аудит и налогооблажение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3820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Учет и аудит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Финансы и кредит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Экономика организации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79528252"/>
                  </a:ext>
                </a:extLst>
              </a:tr>
              <a:tr h="88988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Финансы, экономика, банковское и страховое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Финансы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Финансы и кредит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Финансы организаций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71844205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 и реклама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8872601"/>
                  </a:ext>
                </a:extLst>
              </a:tr>
              <a:tr h="84569"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В049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Право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Юриспруденция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теории государства и права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Гражданское право РК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9748454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Правовое обеспечение предпринимательской деятельности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2825027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Правовое обеспечение государственного управления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7153036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Биологические и смежные науки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Биотехнология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63994704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Окружающая среда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90172334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В052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Наука о земле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Наука о земле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География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28155397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В053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47729540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В054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Математика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48947927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и статистика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0840826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В056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Механика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70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Механика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08888594"/>
                  </a:ext>
                </a:extLst>
              </a:tr>
              <a:tr h="84569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В057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Информационные технологии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28</a:t>
                      </a:r>
                    </a:p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Информационные системы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Математика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алгоритмизации и программирования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87582829"/>
                  </a:ext>
                </a:extLst>
              </a:tr>
              <a:tr h="164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Computer Science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421946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Коммуникации и коммуникационные технологии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Радиотехника, электроника и телекоммуникации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Электроника и основы схемотехники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27957287"/>
                  </a:ext>
                </a:extLst>
              </a:tr>
              <a:tr h="107948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Химическая инженерия и процессы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70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Химическая технология неорганических веществ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Общая химическая технология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670492"/>
                  </a:ext>
                </a:extLst>
              </a:tr>
              <a:tr h="107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Химическая технология органических веществ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9640704"/>
                  </a:ext>
                </a:extLst>
              </a:tr>
              <a:tr h="84569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В062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Электротехника и энергетика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Электроэнергетика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Теоретические основы электротехники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Охрана труда (основы электробезопасности)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78047275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Энергоменеджмент и устойчивое развитие (инновационная)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2972071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</a:t>
                      </a:r>
                      <a:r>
                        <a:rPr lang="kk-KZ" sz="700" dirty="0"/>
                        <a:t>162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Теплоэнергетика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130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27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Теплоэнергетика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Теоретические основы теплотехники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Охрана труда (основы электробезопасности)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62767880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</a:t>
                      </a:r>
                      <a:r>
                        <a:rPr lang="kk-KZ" sz="700" dirty="0"/>
                        <a:t>063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Электротехника и автоматизация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30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Автоматизация и промышленная робототехника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Математика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Автоматизация технологических процессов отрасли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01684743"/>
                  </a:ext>
                </a:extLst>
              </a:tr>
              <a:tr h="167052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</a:t>
                      </a:r>
                      <a:r>
                        <a:rPr lang="kk-KZ" sz="700" dirty="0"/>
                        <a:t>064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700"/>
                        <a:t>*</a:t>
                      </a:r>
                      <a:r>
                        <a:rPr lang="kk-KZ" sz="700"/>
                        <a:t>Механика и металлообработка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Машиностроение и реверс-инжиниринг    (инновационная)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Материаловедение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Охрана труда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21175774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Предиктивная диагностика и  эксплуатация технологического оборудования (инновационная)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00977"/>
                  </a:ext>
                </a:extLst>
              </a:tr>
              <a:tr h="107948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В065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/>
                        <a:t>Транспортная техника и технологии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Транспорт, транспортная техника и технологии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Охрана труда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98067838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Транспортная инженерия и </a:t>
                      </a:r>
                      <a:r>
                        <a:rPr lang="ru-RU" sz="700" dirty="0" err="1"/>
                        <a:t>автотроника</a:t>
                      </a:r>
                      <a:r>
                        <a:rPr lang="ru-RU" sz="700" dirty="0"/>
                        <a:t> (инновационная)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1119235"/>
                  </a:ext>
                </a:extLst>
              </a:tr>
              <a:tr h="107948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Производство продуктов питания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Технология продовольственных продуктов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Микробиология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32367086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В171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Металлургия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40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Металлургия</a:t>
                      </a:r>
                      <a:r>
                        <a:rPr lang="kk-KZ" sz="700"/>
                        <a:t> и рециклинк (инновационная)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Металловедение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Основы металлургического производства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47974998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В271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Нефтегазовое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Нефтегазовое дело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Гидравлика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Охрана труда и основы промышленной экологии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40714939"/>
                  </a:ext>
                </a:extLst>
              </a:tr>
              <a:tr h="84569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В073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Архитектура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Архитектура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Творческий экзамен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Черчение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72784101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Урбанистика и развитие городской среды (инновационная)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5915375"/>
                  </a:ext>
                </a:extLst>
              </a:tr>
              <a:tr h="84569"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В074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Градостроительство, строительные работы и гражданское строительство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 </a:t>
                      </a:r>
                      <a:endParaRPr lang="ru-RU" sz="700" dirty="0"/>
                    </a:p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Инженерные системы и сети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Строительные материалы 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Охрана труда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08461192"/>
                  </a:ext>
                </a:extLst>
              </a:tr>
              <a:tr h="167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Производство строительных материалов, изделий и </a:t>
                      </a:r>
                      <a:r>
                        <a:rPr lang="kk-KZ" sz="700"/>
                        <a:t>к</a:t>
                      </a:r>
                      <a:r>
                        <a:rPr lang="ru-RU" sz="700"/>
                        <a:t>онструкций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6016094"/>
                  </a:ext>
                </a:extLst>
              </a:tr>
              <a:tr h="8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Строительство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8267109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Стандартизация, сертификация и метрология (по отраслям)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Стандартизация, сертификация</a:t>
                      </a:r>
                      <a:r>
                        <a:rPr lang="kk-KZ" sz="700"/>
                        <a:t> и </a:t>
                      </a:r>
                      <a:r>
                        <a:rPr lang="ru-RU" sz="700"/>
                        <a:t>метрология (по отраслям)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Стандартизация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64495747"/>
                  </a:ext>
                </a:extLst>
              </a:tr>
              <a:tr h="169138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 Растениеводство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27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/>
                        <a:t>Агрономия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Основы агрономии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84492888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Животноводство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31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Технология производства продуктов животноводства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Животноводство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83804047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</a:t>
                      </a:r>
                      <a:r>
                        <a:rPr lang="ru-RU" sz="700"/>
                        <a:t>Лесное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Лесные ресурсы и лесоводство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Лесоводство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Дендрология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42867016"/>
                  </a:ext>
                </a:extLst>
              </a:tr>
              <a:tr h="84569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В083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Ветеринария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70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Ветеринарная медицина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</a:t>
                      </a: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14230827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Социальная работа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Социальная работа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 Казахстана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Организация работы социальных учреждений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2668415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Туризм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27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Туризм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География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Организация туристской деятельности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4076126"/>
                  </a:ext>
                </a:extLst>
              </a:tr>
              <a:tr h="332017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</a:t>
                      </a:r>
                      <a:r>
                        <a:rPr lang="kk-KZ" sz="700" dirty="0"/>
                        <a:t>3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Ресторанное дело и гостиничный бизнес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25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Ресторанное дело и гостиничный бизнес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История Казахстана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Организация обслуживания в ресторанах и гостиничных хозяйствах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70376346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Санитарно-профилактические мероприятия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 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Безопасность жизнедеятельности и защита окружающей </a:t>
                      </a:r>
                    </a:p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Электротехника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Основы материаловедения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89423490"/>
                  </a:ext>
                </a:extLst>
              </a:tr>
              <a:tr h="167052"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Транспортные услуги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32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Организация перевозок, движения и эксплуатация </a:t>
                      </a:r>
                    </a:p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транспорта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Охрана труда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49885213"/>
                  </a:ext>
                </a:extLst>
              </a:tr>
              <a:tr h="84569"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В126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Транспортное строительство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Строительство автомобильных дорог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0960"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Охрана труда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93457176"/>
                  </a:ext>
                </a:extLst>
              </a:tr>
              <a:tr h="8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159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Строительство железнодорожных работ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2581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17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614660"/>
            <a:ext cx="7560000" cy="107633"/>
          </a:xfrm>
          <a:prstGeom prst="rect">
            <a:avLst/>
          </a:prstGeom>
          <a:solidFill>
            <a:srgbClr val="FC7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600"/>
          </a:p>
        </p:txBody>
      </p:sp>
      <p:sp>
        <p:nvSpPr>
          <p:cNvPr id="28" name="TextBox 27"/>
          <p:cNvSpPr txBox="1"/>
          <p:nvPr/>
        </p:nvSpPr>
        <p:spPr>
          <a:xfrm>
            <a:off x="313343" y="9906774"/>
            <a:ext cx="353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ҚАБЫЛДАУ КОМИССИЯСЫ</a:t>
            </a:r>
          </a:p>
          <a:p>
            <a:r>
              <a:rPr lang="ru-RU" sz="800" dirty="0" err="1" smtClean="0">
                <a:solidFill>
                  <a:srgbClr val="002957"/>
                </a:solidFill>
                <a:latin typeface="Montserrat" panose="00000500000000000000" pitchFamily="2" charset="-52"/>
              </a:rPr>
              <a:t>Мекен-жайы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: Павлодар қ, Ломов к-</a:t>
            </a:r>
            <a:r>
              <a:rPr lang="ru-RU" sz="800" dirty="0" err="1">
                <a:solidFill>
                  <a:srgbClr val="002957"/>
                </a:solidFill>
                <a:latin typeface="Montserrat" panose="00000500000000000000" pitchFamily="2" charset="-52"/>
              </a:rPr>
              <a:t>сі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 </a:t>
            </a:r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64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7 7182 67 37 73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+7 705 406 22 66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8692" y="9837176"/>
            <a:ext cx="24574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ДАЙЫНДЫҚ КУРСТАРЫ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+7 707 406 22 66</a:t>
            </a: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@</a:t>
            </a:r>
            <a:r>
              <a:rPr lang="ru-RU" sz="800" dirty="0" err="1">
                <a:solidFill>
                  <a:srgbClr val="002957"/>
                </a:solidFill>
                <a:latin typeface="Montserrat" panose="00000500000000000000" pitchFamily="2" charset="-52"/>
              </a:rPr>
              <a:t>priemka.tou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  <a:p>
            <a:r>
              <a:rPr lang="ru-RU" sz="800" dirty="0" smtClean="0">
                <a:solidFill>
                  <a:srgbClr val="002957"/>
                </a:solidFill>
                <a:latin typeface="Montserrat" panose="00000500000000000000" pitchFamily="2" charset="-52"/>
              </a:rPr>
              <a:t>@</a:t>
            </a:r>
            <a:r>
              <a:rPr lang="en-US" sz="800" dirty="0" err="1" smtClean="0">
                <a:solidFill>
                  <a:srgbClr val="002957"/>
                </a:solidFill>
                <a:latin typeface="Montserrat" panose="00000500000000000000" pitchFamily="2" charset="-52"/>
              </a:rPr>
              <a:t>toraighyrov.university</a:t>
            </a:r>
            <a:endParaRPr lang="ru-RU" sz="800" dirty="0">
              <a:solidFill>
                <a:srgbClr val="002957"/>
              </a:solidFill>
              <a:latin typeface="Montserrat" panose="00000500000000000000" pitchFamily="2" charset="-52"/>
            </a:endParaRPr>
          </a:p>
          <a:p>
            <a:r>
              <a:rPr lang="ru-RU" sz="800" b="1" dirty="0">
                <a:solidFill>
                  <a:srgbClr val="002957"/>
                </a:solidFill>
                <a:latin typeface="Montserrat" panose="00000500000000000000" pitchFamily="2" charset="-52"/>
              </a:rPr>
              <a:t>Сайт</a:t>
            </a:r>
            <a:r>
              <a:rPr lang="ru-RU" sz="800" dirty="0">
                <a:solidFill>
                  <a:srgbClr val="002957"/>
                </a:solidFill>
                <a:latin typeface="Montserrat" panose="00000500000000000000" pitchFamily="2" charset="-52"/>
              </a:rPr>
              <a:t> www.tou.edu.kz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13840" y="9767577"/>
            <a:ext cx="7132320" cy="0"/>
          </a:xfrm>
          <a:prstGeom prst="line">
            <a:avLst/>
          </a:prstGeom>
          <a:ln w="19050">
            <a:solidFill>
              <a:srgbClr val="002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43" y="139079"/>
            <a:ext cx="1192054" cy="4658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05397" y="142436"/>
            <a:ext cx="447240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rgbClr val="002957"/>
                </a:solidFill>
                <a:latin typeface="Montserrat" panose="00000500000000000000" pitchFamily="2" charset="-52"/>
              </a:rPr>
              <a:t>БАКАЛАВРИАТ </a:t>
            </a:r>
          </a:p>
          <a:p>
            <a:pPr algn="ctr"/>
            <a:r>
              <a:rPr lang="ru-RU" sz="900" b="1" dirty="0">
                <a:solidFill>
                  <a:srgbClr val="002957"/>
                </a:solidFill>
                <a:latin typeface="Montserrat" panose="00000500000000000000" pitchFamily="2" charset="-52"/>
              </a:rPr>
              <a:t>ТЕХНИКАЛЫҚ ЖӘНЕ КӘСІПТІК БІЛІМ ТҮЛЕКТЕРІ ҮШІН БЕЙІНДІК ПӘНДЕРІ КӨРСЕТІЛГЕН БІЛІМ БЕРУ БАҒДАРЛАМАЛАРЫНЫҢ ТІЗІМІ (</a:t>
            </a:r>
            <a:r>
              <a:rPr lang="ru-RU" sz="900" b="1" dirty="0" err="1">
                <a:solidFill>
                  <a:srgbClr val="002957"/>
                </a:solidFill>
                <a:latin typeface="Montserrat" panose="00000500000000000000" pitchFamily="2" charset="-52"/>
              </a:rPr>
              <a:t>ТжКБ</a:t>
            </a:r>
            <a:r>
              <a:rPr lang="ru-RU" sz="900" b="1" dirty="0">
                <a:solidFill>
                  <a:srgbClr val="002957"/>
                </a:solidFill>
                <a:latin typeface="Montserrat" panose="00000500000000000000" pitchFamily="2" charset="-52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37176" y="261868"/>
            <a:ext cx="1116676" cy="46251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957"/>
                </a:solidFill>
                <a:latin typeface="Montserrat" panose="00000500000000000000" pitchFamily="2" charset="-52"/>
              </a:rPr>
              <a:t>ЖОО коды 038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59859"/>
              </p:ext>
            </p:extLst>
          </p:nvPr>
        </p:nvGraphicFramePr>
        <p:xfrm>
          <a:off x="213837" y="758850"/>
          <a:ext cx="7049237" cy="875418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49713">
                  <a:extLst>
                    <a:ext uri="{9D8B030D-6E8A-4147-A177-3AD203B41FA5}">
                      <a16:colId xmlns:a16="http://schemas.microsoft.com/office/drawing/2014/main" xmlns="" val="2061971760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xmlns="" val="906817871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1888529538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819397639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xmlns="" val="261658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1791950969"/>
                    </a:ext>
                  </a:extLst>
                </a:gridCol>
                <a:gridCol w="1116274">
                  <a:extLst>
                    <a:ext uri="{9D8B030D-6E8A-4147-A177-3AD203B41FA5}">
                      <a16:colId xmlns:a16="http://schemas.microsoft.com/office/drawing/2014/main" xmlns="" val="1475894512"/>
                    </a:ext>
                  </a:extLst>
                </a:gridCol>
              </a:tblGrid>
              <a:tr h="250329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Код 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Білім беру бағдарламаларының топтарының атауы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Мем.</a:t>
                      </a:r>
                      <a:endParaRPr lang="ru-RU" sz="700"/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тап</a:t>
                      </a:r>
                      <a:endParaRPr lang="ru-RU" sz="700"/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Балл</a:t>
                      </a:r>
                      <a:endParaRPr lang="ru-RU" sz="700" dirty="0"/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TOU білім беру бағдарламаларының атауы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Жалпы кәсіптік пән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Арнайы пән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0949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 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В027</a:t>
                      </a:r>
                      <a:endParaRPr lang="ru-RU" sz="700" dirty="0"/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 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Театр өнері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/>
                        <a:t>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/>
                        <a:t>35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Актёрлік өнер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Шығармашылық </a:t>
                      </a:r>
                      <a:r>
                        <a:rPr lang="kk-KZ" sz="700" dirty="0" smtClean="0"/>
                        <a:t>емтихан</a:t>
                      </a:r>
                      <a:r>
                        <a:rPr lang="kk-KZ" sz="700" dirty="0"/>
                        <a:t>  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        Театр </a:t>
                      </a:r>
                      <a:r>
                        <a:rPr lang="kk-KZ" sz="700" dirty="0" smtClean="0"/>
                        <a:t>тарихы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02960046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Сән, дизайн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40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Дизайн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Шығармашылық емтихан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Бейнелеу өнері тарихы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94664655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Тарих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64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Тарих</a:t>
                      </a:r>
                      <a:endParaRPr lang="ru-RU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Қазақстан тарихы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Дүниежүзі тарихы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46840089"/>
                  </a:ext>
                </a:extLst>
              </a:tr>
              <a:tr h="49886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01957462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В036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Аударма ісі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48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/>
                        <a:t>Шетел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филологиясы</a:t>
                      </a:r>
                      <a:r>
                        <a:rPr lang="ru-RU" sz="700" dirty="0"/>
                        <a:t>: </a:t>
                      </a:r>
                      <a:r>
                        <a:rPr lang="ru-RU" sz="700" dirty="0" err="1"/>
                        <a:t>ағылшын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тілі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аза</a:t>
                      </a: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/</a:t>
                      </a:r>
                      <a:r>
                        <a:rPr lang="ru-RU" sz="700" dirty="0" err="1"/>
                        <a:t>орыс</a:t>
                      </a:r>
                      <a:r>
                        <a:rPr lang="ru-RU" sz="700" dirty="0"/>
                        <a:t> </a:t>
                      </a:r>
                      <a:r>
                        <a:rPr lang="kk-KZ" sz="700" dirty="0"/>
                        <a:t>тілі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Шет тілі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86692179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Аударма ісі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</a:t>
                      </a:r>
                      <a:r>
                        <a:rPr lang="ru-RU" sz="700"/>
                        <a:t>аза</a:t>
                      </a:r>
                      <a:r>
                        <a:rPr lang="kk-KZ" sz="700"/>
                        <a:t>қ</a:t>
                      </a:r>
                      <a:r>
                        <a:rPr lang="ru-RU" sz="700"/>
                        <a:t>/орыс </a:t>
                      </a:r>
                      <a:r>
                        <a:rPr lang="kk-KZ" sz="700"/>
                        <a:t>тілі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</a:t>
                      </a:r>
                      <a:r>
                        <a:rPr lang="ru-RU" sz="700"/>
                        <a:t>ғылшын тілі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74030269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Филология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Филология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</a:t>
                      </a:r>
                      <a:r>
                        <a:rPr lang="ru-RU" sz="700"/>
                        <a:t>аза</a:t>
                      </a:r>
                      <a:r>
                        <a:rPr lang="kk-KZ" sz="700"/>
                        <a:t>қ</a:t>
                      </a:r>
                      <a:r>
                        <a:rPr lang="ru-RU" sz="700"/>
                        <a:t>/орыс </a:t>
                      </a:r>
                      <a:r>
                        <a:rPr lang="kk-KZ" sz="700"/>
                        <a:t>тілі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</a:t>
                      </a:r>
                      <a:r>
                        <a:rPr lang="ru-RU" sz="700"/>
                        <a:t>аза</a:t>
                      </a:r>
                      <a:r>
                        <a:rPr lang="kk-KZ" sz="700"/>
                        <a:t>қ</a:t>
                      </a:r>
                      <a:r>
                        <a:rPr lang="ru-RU" sz="700"/>
                        <a:t>/орыс </a:t>
                      </a:r>
                      <a:r>
                        <a:rPr lang="kk-KZ" sz="700"/>
                        <a:t>әдебиеті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70647620"/>
                  </a:ext>
                </a:extLst>
              </a:tr>
              <a:tr h="24296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Мәдениеттану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Мәдениеттану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Қазақстан тарихы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Әлеуметтік мекемелердің жұмысын ұйымдастыру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12179630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Психология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Психология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Қазақстан тарихы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Психология негіздері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85075017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Журналистика және репортер ісі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34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Журналистика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Шығармашылық емтихан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аза</a:t>
                      </a: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/</a:t>
                      </a:r>
                      <a:r>
                        <a:rPr lang="ru-RU" sz="700" dirty="0" err="1"/>
                        <a:t>орыс</a:t>
                      </a:r>
                      <a:r>
                        <a:rPr lang="ru-RU" sz="700" dirty="0"/>
                        <a:t> </a:t>
                      </a:r>
                      <a:r>
                        <a:rPr lang="kk-KZ" sz="700" dirty="0"/>
                        <a:t>тілі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5115844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В043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Кітапхана ісі, ақпаратты өңдеу және мұрағаттау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Кітапхана ісі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аза</a:t>
                      </a:r>
                      <a:r>
                        <a:rPr lang="kk-KZ" sz="700" dirty="0"/>
                        <a:t>қ</a:t>
                      </a:r>
                      <a:r>
                        <a:rPr lang="ru-RU" sz="700" dirty="0"/>
                        <a:t>/</a:t>
                      </a:r>
                      <a:r>
                        <a:rPr lang="ru-RU" sz="700" dirty="0" err="1"/>
                        <a:t>орыс</a:t>
                      </a:r>
                      <a:r>
                        <a:rPr lang="ru-RU" sz="700" dirty="0"/>
                        <a:t> </a:t>
                      </a:r>
                      <a:r>
                        <a:rPr lang="kk-KZ" sz="700" dirty="0"/>
                        <a:t>тілі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Іс қағаздарын жүргізуді ұйымдастыру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73454416"/>
                  </a:ext>
                </a:extLst>
              </a:tr>
              <a:tr h="84838"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В044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 Менеджмент </a:t>
                      </a:r>
                      <a:r>
                        <a:rPr lang="kk-KZ" sz="700"/>
                        <a:t>және басқару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Менеджмент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Экономика негіздері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Менеджмент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51580375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Мемлекеттік және жергілікті басқару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0759474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Экономика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0507202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Аудит және салық салу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Есеп және</a:t>
                      </a:r>
                      <a:r>
                        <a:rPr lang="ru-RU" sz="700"/>
                        <a:t> аудит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Қаржы және несие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Ұйым экономикасы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01713337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Қаржы, экономика, банк және сақтандыру ісі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Қаржы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Қаржы және несие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Ұйым қаржысы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20992549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 </a:t>
                      </a:r>
                      <a:r>
                        <a:rPr lang="kk-KZ" sz="700"/>
                        <a:t>және жарнама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Экономика негіздері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Маркетинг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50767130"/>
                  </a:ext>
                </a:extLst>
              </a:tr>
              <a:tr h="84838"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В049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Құқық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Құқықтану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Мемлекет және құқық теориясы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ҚР азаматтық құқығы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45131512"/>
                  </a:ext>
                </a:extLst>
              </a:tr>
              <a:tr h="162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Кәсіпкерлік қызметі құқықтық қамтамасыз ету 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8272623"/>
                  </a:ext>
                </a:extLst>
              </a:tr>
              <a:tr h="16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Мемлекеттік басқаруды құқықтық қамтамасыз ету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4545175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В050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Биологиялық және аралас ғылымдар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Биотехнология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91740624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Қоршаған орта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Экология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97722205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Жер туралы ғылым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Жер туралы ғылым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География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28211052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76779816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В054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98000474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Техникалық физика </a:t>
                      </a:r>
                      <a:r>
                        <a:rPr lang="en-US" sz="700"/>
                        <a:t>(</a:t>
                      </a:r>
                      <a:r>
                        <a:rPr lang="kk-KZ" sz="700"/>
                        <a:t>Инновациялық ББ</a:t>
                      </a:r>
                      <a:r>
                        <a:rPr lang="en-US" sz="700"/>
                        <a:t>)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0131891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Математика және статистика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93702004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Механика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70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Механика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Математика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 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67841036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В057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Ақпараттық технологиялар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Ақпараттық технологиялар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Математика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Алгоритмдеу негіздері және бағдарламалау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14181174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Computer Science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9344213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Коммуникация және коммуникациялық технологиялар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Радиотехника, электроника және телекоммуникациялар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Электроника және схемотехника негіздері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9306501"/>
                  </a:ext>
                </a:extLst>
              </a:tr>
              <a:tr h="167583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Химиялық инженерия және процестер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70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Бейорганикалық заттардың химиялық технологиясы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Жалпы химиялық  технология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89151990"/>
                  </a:ext>
                </a:extLst>
              </a:tr>
              <a:tr h="16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Органикалық заттардың химиялық технологиясы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7022133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В062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 техникасы және энергетика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 энергетика</a:t>
                      </a:r>
                      <a:r>
                        <a:rPr lang="kk-KZ" sz="700"/>
                        <a:t>сы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Электротехниканың теориялық негіздері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Еңбекті қорғау  (электр қауіпсіздік негіздері)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49810234"/>
                  </a:ext>
                </a:extLst>
              </a:tr>
              <a:tr h="16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Энергоменеджмент және тұрақты даму (инновациялық)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0038885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В162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Жылу </a:t>
                      </a:r>
                      <a:r>
                        <a:rPr lang="ru-RU" sz="700"/>
                        <a:t>энергетика</a:t>
                      </a:r>
                      <a:r>
                        <a:rPr lang="kk-KZ" sz="700"/>
                        <a:t>сы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130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Жылу </a:t>
                      </a:r>
                      <a:r>
                        <a:rPr lang="ru-RU" sz="700"/>
                        <a:t>энергетика</a:t>
                      </a:r>
                      <a:r>
                        <a:rPr lang="kk-KZ" sz="700"/>
                        <a:t>сы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Жылу </a:t>
                      </a:r>
                      <a:r>
                        <a:rPr lang="ru-RU" sz="700"/>
                        <a:t>техника</a:t>
                      </a:r>
                      <a:r>
                        <a:rPr lang="kk-KZ" sz="700"/>
                        <a:t>сы</a:t>
                      </a:r>
                      <a:r>
                        <a:rPr lang="ru-RU" sz="700"/>
                        <a:t>ның теориялық негіздері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Еңбекті қорғау  (электр қауіпсіздік негіздері)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20268723"/>
                  </a:ext>
                </a:extLst>
              </a:tr>
              <a:tr h="25242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Электротехника </a:t>
                      </a:r>
                      <a:r>
                        <a:rPr lang="kk-KZ" sz="700" dirty="0"/>
                        <a:t>және автоматтандыру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/>
                        <a:t>Автоматтандыру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және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өнеркәсіптік</a:t>
                      </a:r>
                      <a:r>
                        <a:rPr lang="ru-RU" sz="700" dirty="0"/>
                        <a:t> робототехника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Математика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Саланың технологиялық процестерін автоматтандыру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79521543"/>
                  </a:ext>
                </a:extLst>
              </a:tr>
              <a:tr h="167583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В064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Механика </a:t>
                      </a:r>
                      <a:r>
                        <a:rPr lang="kk-KZ" sz="700"/>
                        <a:t>және металл өндеу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Машина жасау және кері инженерия (инновациялық)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 Материалтану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Еңбекті қорғау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80914291"/>
                  </a:ext>
                </a:extLst>
              </a:tr>
              <a:tr h="250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Технологиялық жабдықты болжамды диагностикалау және пайдалану (инновациялық)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3078862"/>
                  </a:ext>
                </a:extLst>
              </a:tr>
              <a:tr h="16265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В065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 smtClean="0"/>
                        <a:t>Көлік</a:t>
                      </a:r>
                      <a:r>
                        <a:rPr lang="ru-RU" sz="700" dirty="0" smtClean="0"/>
                        <a:t> </a:t>
                      </a:r>
                      <a:r>
                        <a:rPr lang="ru-RU" sz="700" dirty="0" err="1" smtClean="0"/>
                        <a:t>техникасы</a:t>
                      </a:r>
                      <a:r>
                        <a:rPr lang="ru-RU" sz="700" dirty="0" smtClean="0"/>
                        <a:t> </a:t>
                      </a:r>
                      <a:r>
                        <a:rPr lang="ru-RU" sz="700" dirty="0" err="1" smtClean="0"/>
                        <a:t>және</a:t>
                      </a:r>
                      <a:r>
                        <a:rPr lang="ru-RU" sz="700" dirty="0" smtClean="0"/>
                        <a:t> </a:t>
                      </a:r>
                      <a:r>
                        <a:rPr lang="ru-RU" sz="700" smtClean="0"/>
                        <a:t>технологиялары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Көлік</a:t>
                      </a:r>
                      <a:r>
                        <a:rPr lang="ru-RU" sz="700"/>
                        <a:t>, </a:t>
                      </a:r>
                      <a:r>
                        <a:rPr lang="kk-KZ" sz="700"/>
                        <a:t>көлік</a:t>
                      </a:r>
                      <a:r>
                        <a:rPr lang="ru-RU" sz="700"/>
                        <a:t> техника</a:t>
                      </a:r>
                      <a:r>
                        <a:rPr lang="kk-KZ" sz="700"/>
                        <a:t>сы және </a:t>
                      </a:r>
                      <a:r>
                        <a:rPr lang="ru-RU" sz="700"/>
                        <a:t> технологи</a:t>
                      </a:r>
                      <a:r>
                        <a:rPr lang="kk-KZ" sz="700"/>
                        <a:t>ялар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 </a:t>
                      </a: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Еңбекті қорғау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 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9079814"/>
                  </a:ext>
                </a:extLst>
              </a:tr>
              <a:tr h="253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Көлік инженериясы және автотроника (инновациялық)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6975386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В068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Азық-түлік өнімдерін өндіру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Азық-түлік өнімдерінің технологиясы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Химия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Микробиология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32522254"/>
                  </a:ext>
                </a:extLst>
              </a:tr>
              <a:tr h="24296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</a:t>
                      </a:r>
                      <a:r>
                        <a:rPr lang="kk-KZ" sz="700" dirty="0"/>
                        <a:t>2</a:t>
                      </a:r>
                      <a:r>
                        <a:rPr lang="ru-RU" sz="700" dirty="0"/>
                        <a:t>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Мұнай газ ісі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Мұнай газ ісі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Гидравлика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Еңбекті қорғау және өндірістік экология негіздері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40722978"/>
                  </a:ext>
                </a:extLst>
              </a:tr>
              <a:tr h="16265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В171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Металлургия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40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Металлургия </a:t>
                      </a:r>
                      <a:r>
                        <a:rPr lang="kk-KZ" sz="700"/>
                        <a:t>және </a:t>
                      </a:r>
                      <a:r>
                        <a:rPr lang="ru-RU" sz="700"/>
                        <a:t>рециклинг (инновациялық)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Металл 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Металл өндіру негіздері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8017906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В073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Сәулет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Сәулет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Шығармашылық емтихан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Сызу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73423931"/>
                  </a:ext>
                </a:extLst>
              </a:tr>
              <a:tr h="16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Урбанистика және қалалық ортаны дамыту (инновациялық)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048628"/>
                  </a:ext>
                </a:extLst>
              </a:tr>
              <a:tr h="84838"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В074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Қала құрылысы, құрылыс жұмыстары және азаматтық құрылыс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Инженерлік жүйелер мен желілер 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Құрылыс материалдары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Еңбекті қорғау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66973831"/>
                  </a:ext>
                </a:extLst>
              </a:tr>
              <a:tr h="16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Құрылыс материалдарын, бұйымдарын және құрастырылымдарын өндіру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8104277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Құрылыс</a:t>
                      </a:r>
                      <a:endParaRPr lang="ru-RU" sz="70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2719228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Стандарттау, сертификаттау және метрология (салалар бойынша)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Стандарттау</a:t>
                      </a:r>
                      <a:r>
                        <a:rPr lang="kk-KZ" sz="700"/>
                        <a:t>,</a:t>
                      </a:r>
                      <a:r>
                        <a:rPr lang="ru-RU" sz="700"/>
                        <a:t> сертификаттау</a:t>
                      </a:r>
                      <a:r>
                        <a:rPr lang="kk-KZ" sz="700"/>
                        <a:t> және </a:t>
                      </a:r>
                      <a:r>
                        <a:rPr lang="ru-RU" sz="700"/>
                        <a:t>метрология (салалар бойынша)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Стандарттау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73522292"/>
                  </a:ext>
                </a:extLst>
              </a:tr>
              <a:tr h="169676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Өсімдік шаруашылығы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120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27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Агрономия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Биология 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Агрономия негіздері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26200867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Мал шаруашылығы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31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Мал шаруашылығы өнімдерін өндіру технологиясы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Мал шаруашылығы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44989857"/>
                  </a:ext>
                </a:extLst>
              </a:tr>
              <a:tr h="16265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Орман шаруашылығы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60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26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Орман ресурстары және орман шаруашылығы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Ормантану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Дендрология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964502"/>
                  </a:ext>
                </a:extLst>
              </a:tr>
              <a:tr h="8483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В083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 Ветеринария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70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Ветеринарлық медицина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Биология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Химия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88980655"/>
                  </a:ext>
                </a:extLst>
              </a:tr>
              <a:tr h="24296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Әлеуметтік жұмыс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Әлеуметтік жұмыс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Қазақстан тарихы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Әлеуметтік мекемелердің жұмысын ұйымдастыру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3807185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Туризм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27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Туризм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География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Туристтік қызметті ұйымдастыру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22661350"/>
                  </a:ext>
                </a:extLst>
              </a:tr>
              <a:tr h="40359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Мейрамхана ісі және қонақ үй бизнесі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25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Мейрамхана ісі және қонақ үй бизнесі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Қазақстан тарихы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Мейрамханалар мен қонақ үй шаруашылықтарында қызмет көрсетуді ұйымдастыру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87227376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Санитарлық-профилактикалық іс-шаралар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Қоршаған ортаны қорғау және өмір тіршілігінің қауіпсіздігі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Электротехника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Материалтану негіздері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33498070"/>
                  </a:ext>
                </a:extLst>
              </a:tr>
              <a:tr h="167583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/>
                        <a:t>В095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Көлік қызметтері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50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32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Көлікті пайдалану және жүк қозғалысы мен тасымалдауды ұйымдастыру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Еңбекті қорғау</a:t>
                      </a:r>
                      <a:endParaRPr lang="ru-RU" sz="7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22848203"/>
                  </a:ext>
                </a:extLst>
              </a:tr>
              <a:tr h="84838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В126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Көлік құрылысы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 </a:t>
                      </a:r>
                      <a:endParaRPr lang="ru-RU" sz="7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/>
                        <a:t>Автомобиль жолдарының құрылысы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/>
                        <a:t>Физика</a:t>
                      </a:r>
                      <a:endParaRPr lang="ru-RU" sz="70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/>
                        <a:t>Еңбекті қорғау</a:t>
                      </a:r>
                      <a:endParaRPr lang="ru-RU" sz="7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74460843"/>
                  </a:ext>
                </a:extLst>
              </a:tr>
              <a:tr h="84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/>
                        <a:t>Темір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жол</a:t>
                      </a:r>
                      <a:r>
                        <a:rPr lang="ru-RU" sz="700" dirty="0"/>
                        <a:t> </a:t>
                      </a:r>
                      <a:r>
                        <a:rPr lang="ru-RU" sz="700" dirty="0" err="1"/>
                        <a:t>жұмыстарын</a:t>
                      </a:r>
                      <a:r>
                        <a:rPr lang="ru-RU" sz="700" dirty="0"/>
                        <a:t> салу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5292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4838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1432</Words>
  <Application>Microsoft Office PowerPoint</Application>
  <PresentationFormat>Произвольный</PresentationFormat>
  <Paragraphs>716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Тема Office</vt:lpstr>
      <vt:lpstr>Презентация PowerPoint</vt:lpstr>
      <vt:lpstr>Презентация PowerPoint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Абенов Ержан Муратович</dc:creator>
  <cp:lastModifiedBy>Джаркенов Серик Алмабекович</cp:lastModifiedBy>
  <cp:revision>34</cp:revision>
  <cp:lastPrinted>2023-07-01T11:20:47Z</cp:lastPrinted>
  <dcterms:created xsi:type="dcterms:W3CDTF">2023-06-14T04:51:22Z</dcterms:created>
  <dcterms:modified xsi:type="dcterms:W3CDTF">2025-01-27T07:01:14Z</dcterms:modified>
</cp:coreProperties>
</file>