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86" r:id="rId6"/>
    <p:sldId id="262" r:id="rId7"/>
    <p:sldId id="288" r:id="rId8"/>
    <p:sldId id="263" r:id="rId9"/>
    <p:sldId id="290" r:id="rId10"/>
    <p:sldId id="289" r:id="rId11"/>
  </p:sldIdLst>
  <p:sldSz cx="10691813" cy="7559675"/>
  <p:notesSz cx="7559675" cy="10691813"/>
  <p:embeddedFontLst>
    <p:embeddedFont>
      <p:font typeface="Barlow" panose="00000500000000000000" pitchFamily="2" charset="0"/>
      <p:regular r:id="rId13"/>
      <p:bold r:id="rId14"/>
      <p:italic r:id="rId15"/>
      <p:boldItalic r:id="rId16"/>
    </p:embeddedFont>
    <p:embeddedFont>
      <p:font typeface="Montserrat" panose="00000500000000000000" pitchFamily="2" charset="-52"/>
      <p:regular r:id="rId17"/>
      <p:bold r:id="rId18"/>
      <p:italic r:id="rId19"/>
      <p:boldItalic r:id="rId20"/>
    </p:embeddedFont>
    <p:embeddedFont>
      <p:font typeface="Montserrat ExtraBold" panose="00000900000000000000" pitchFamily="2" charset="-52"/>
      <p:bold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C4F2"/>
    <a:srgbClr val="675BE7"/>
    <a:srgbClr val="FFD85E"/>
    <a:srgbClr val="39C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DEC9D9-EC30-4A64-A8D0-107B50F26D46}">
  <a:tblStyle styleId="{FADEC9D9-EC30-4A64-A8D0-107B50F26D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7475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105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e168c4f60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e168c4f60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Google Shape;1467;ge168c4f60f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8" name="Google Shape;1468;ge168c4f60f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141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e3c31d78a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0" name="Google Shape;960;ge3c31d78a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12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Google Shape;1275;gf4ec64b413_0_6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6" name="Google Shape;1276;gf4ec64b413_0_6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e168c4f60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e168c4f60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83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2775" y="1901775"/>
            <a:ext cx="7269600" cy="4887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52775" y="1023200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30025" y="585300"/>
            <a:ext cx="7398300" cy="16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60760" y="3261145"/>
            <a:ext cx="79848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752774" y="6571505"/>
            <a:ext cx="2899500" cy="5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3"/>
          </p:nvPr>
        </p:nvSpPr>
        <p:spPr>
          <a:xfrm>
            <a:off x="962629" y="2605902"/>
            <a:ext cx="5750700" cy="4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4000" b="1"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371770" y="849775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730875" y="1392925"/>
            <a:ext cx="9241200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4320" rtl="0">
              <a:spcBef>
                <a:spcPts val="0"/>
              </a:spcBef>
              <a:spcAft>
                <a:spcPts val="0"/>
              </a:spcAft>
              <a:buSzPts val="720"/>
              <a:buAutoNum type="arabicPeriod"/>
              <a:defRPr sz="1620"/>
            </a:lvl1pPr>
            <a:lvl2pPr marL="914400" lvl="1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 sz="1620"/>
            </a:lvl2pPr>
            <a:lvl3pPr marL="1371600" lvl="2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3pPr>
            <a:lvl4pPr marL="1828800" lvl="3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4pPr>
            <a:lvl5pPr marL="2286000" lvl="4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5pPr>
            <a:lvl6pPr marL="2743200" lvl="5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6pPr>
            <a:lvl7pPr marL="3200400" lvl="6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7pPr>
            <a:lvl8pPr marL="3657600" lvl="7" indent="-264159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8pPr>
            <a:lvl9pPr marL="4114800" lvl="8" indent="-264159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 rot="-5400000">
            <a:off x="8448175" y="5314617"/>
            <a:ext cx="22722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 rot="-5400000">
            <a:off x="8993625" y="5859417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 rot="10800000">
            <a:off x="4671219" y="6722380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 rot="10800000">
            <a:off x="3555081" y="6396302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9855868" y="1392937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/>
          <p:nvPr/>
        </p:nvSpPr>
        <p:spPr>
          <a:xfrm>
            <a:off x="371770" y="844681"/>
            <a:ext cx="7269600" cy="4887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30875" y="1392925"/>
            <a:ext cx="9250800" cy="28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620"/>
            </a:lvl1pPr>
            <a:lvl2pPr marL="914400" lvl="1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 sz="1620"/>
            </a:lvl2pPr>
            <a:lvl3pPr marL="1371600" lvl="2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3pPr>
            <a:lvl4pPr marL="1828800" lvl="3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4pPr>
            <a:lvl5pPr marL="2286000" lvl="4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5pPr>
            <a:lvl6pPr marL="2743200" lvl="5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6pPr>
            <a:lvl7pPr marL="3200400" lvl="6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7pPr>
            <a:lvl8pPr marL="3657600" lvl="7" indent="-264159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8pPr>
            <a:lvl9pPr marL="4114800" lvl="8" indent="-264159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/>
          <p:nvPr/>
        </p:nvSpPr>
        <p:spPr>
          <a:xfrm rot="-5400000">
            <a:off x="8448566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 rot="-5400000">
            <a:off x="9004766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 rot="10800000">
            <a:off x="9659000" y="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 rot="10800000" flipH="1">
            <a:off x="-1227707" y="6330365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 rot="-5400000">
            <a:off x="-2375939" y="4070055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" name="Google Shape;60;p7"/>
          <p:cNvGrpSpPr/>
          <p:nvPr/>
        </p:nvGrpSpPr>
        <p:grpSpPr>
          <a:xfrm>
            <a:off x="-415750" y="757325"/>
            <a:ext cx="1555700" cy="1026725"/>
            <a:chOff x="4607975" y="5301500"/>
            <a:chExt cx="1555700" cy="1026725"/>
          </a:xfrm>
        </p:grpSpPr>
        <p:sp>
          <p:nvSpPr>
            <p:cNvPr id="61" name="Google Shape;61;p7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7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7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7"/>
          <p:cNvGrpSpPr/>
          <p:nvPr/>
        </p:nvGrpSpPr>
        <p:grpSpPr>
          <a:xfrm>
            <a:off x="226150" y="556113"/>
            <a:ext cx="405300" cy="1632850"/>
            <a:chOff x="6743300" y="5794925"/>
            <a:chExt cx="405300" cy="1632850"/>
          </a:xfrm>
        </p:grpSpPr>
        <p:sp>
          <p:nvSpPr>
            <p:cNvPr id="65" name="Google Shape;65;p7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7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" name="Google Shape;95;p7"/>
          <p:cNvGrpSpPr/>
          <p:nvPr/>
        </p:nvGrpSpPr>
        <p:grpSpPr>
          <a:xfrm>
            <a:off x="10058213" y="2737200"/>
            <a:ext cx="568850" cy="1103675"/>
            <a:chOff x="3221775" y="6410750"/>
            <a:chExt cx="568850" cy="1103675"/>
          </a:xfrm>
        </p:grpSpPr>
        <p:sp>
          <p:nvSpPr>
            <p:cNvPr id="96" name="Google Shape;96;p7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2_2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8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"/>
          <p:cNvSpPr/>
          <p:nvPr/>
        </p:nvSpPr>
        <p:spPr>
          <a:xfrm rot="10800000">
            <a:off x="-1557865" y="6586230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8"/>
          <p:cNvGrpSpPr/>
          <p:nvPr/>
        </p:nvGrpSpPr>
        <p:grpSpPr>
          <a:xfrm>
            <a:off x="9744625" y="5923125"/>
            <a:ext cx="1565675" cy="1025300"/>
            <a:chOff x="4585200" y="4027350"/>
            <a:chExt cx="1565675" cy="1025300"/>
          </a:xfrm>
        </p:grpSpPr>
        <p:sp>
          <p:nvSpPr>
            <p:cNvPr id="131" name="Google Shape;131;p8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2" name="Google Shape;132;p8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133" name="Google Shape;133;p8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8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5" name="Google Shape;135;p8"/>
          <p:cNvGrpSpPr/>
          <p:nvPr/>
        </p:nvGrpSpPr>
        <p:grpSpPr>
          <a:xfrm>
            <a:off x="-435600" y="4685175"/>
            <a:ext cx="1555700" cy="1026725"/>
            <a:chOff x="4607975" y="5301500"/>
            <a:chExt cx="1555700" cy="1026725"/>
          </a:xfrm>
        </p:grpSpPr>
        <p:sp>
          <p:nvSpPr>
            <p:cNvPr id="136" name="Google Shape;136;p8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39;p8"/>
          <p:cNvGrpSpPr/>
          <p:nvPr/>
        </p:nvGrpSpPr>
        <p:grpSpPr>
          <a:xfrm>
            <a:off x="206300" y="4483963"/>
            <a:ext cx="405300" cy="1632850"/>
            <a:chOff x="6743300" y="5794925"/>
            <a:chExt cx="405300" cy="1632850"/>
          </a:xfrm>
        </p:grpSpPr>
        <p:sp>
          <p:nvSpPr>
            <p:cNvPr id="140" name="Google Shape;140;p8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8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8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8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8"/>
          <p:cNvGrpSpPr/>
          <p:nvPr/>
        </p:nvGrpSpPr>
        <p:grpSpPr>
          <a:xfrm>
            <a:off x="10243038" y="6586225"/>
            <a:ext cx="568850" cy="1103675"/>
            <a:chOff x="3221775" y="6410750"/>
            <a:chExt cx="568850" cy="1103675"/>
          </a:xfrm>
        </p:grpSpPr>
        <p:sp>
          <p:nvSpPr>
            <p:cNvPr id="171" name="Google Shape;171;p8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2_1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037725" y="492175"/>
            <a:ext cx="66387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9"/>
          <p:cNvSpPr/>
          <p:nvPr/>
        </p:nvSpPr>
        <p:spPr>
          <a:xfrm rot="-5400000" flipH="1">
            <a:off x="8437200" y="40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9"/>
          <p:cNvSpPr/>
          <p:nvPr/>
        </p:nvSpPr>
        <p:spPr>
          <a:xfrm rot="-5400000" flipH="1">
            <a:off x="8993400" y="-72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9"/>
          <p:cNvSpPr/>
          <p:nvPr/>
        </p:nvSpPr>
        <p:spPr>
          <a:xfrm rot="5400000" flipH="1">
            <a:off x="-40200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9"/>
          <p:cNvSpPr/>
          <p:nvPr/>
        </p:nvSpPr>
        <p:spPr>
          <a:xfrm rot="5400000" flipH="1">
            <a:off x="7200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2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2"/>
          <p:cNvSpPr/>
          <p:nvPr/>
        </p:nvSpPr>
        <p:spPr>
          <a:xfrm rot="-5400000">
            <a:off x="8448566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2"/>
          <p:cNvSpPr/>
          <p:nvPr/>
        </p:nvSpPr>
        <p:spPr>
          <a:xfrm rot="-5400000">
            <a:off x="9004766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2"/>
          <p:cNvSpPr/>
          <p:nvPr/>
        </p:nvSpPr>
        <p:spPr>
          <a:xfrm rot="10800000">
            <a:off x="9659000" y="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2"/>
          <p:cNvSpPr/>
          <p:nvPr/>
        </p:nvSpPr>
        <p:spPr>
          <a:xfrm rot="10800000" flipH="1">
            <a:off x="-1227707" y="6330365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2"/>
          <p:cNvSpPr/>
          <p:nvPr/>
        </p:nvSpPr>
        <p:spPr>
          <a:xfrm rot="-5400000">
            <a:off x="-2375939" y="4070055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9" name="Google Shape;389;p12"/>
          <p:cNvGrpSpPr/>
          <p:nvPr/>
        </p:nvGrpSpPr>
        <p:grpSpPr>
          <a:xfrm>
            <a:off x="-415750" y="757325"/>
            <a:ext cx="1555700" cy="1026725"/>
            <a:chOff x="4607975" y="5301500"/>
            <a:chExt cx="1555700" cy="1026725"/>
          </a:xfrm>
        </p:grpSpPr>
        <p:sp>
          <p:nvSpPr>
            <p:cNvPr id="390" name="Google Shape;390;p12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2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2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" name="Google Shape;393;p12"/>
          <p:cNvGrpSpPr/>
          <p:nvPr/>
        </p:nvGrpSpPr>
        <p:grpSpPr>
          <a:xfrm>
            <a:off x="226150" y="556113"/>
            <a:ext cx="405300" cy="1632850"/>
            <a:chOff x="6743300" y="5794925"/>
            <a:chExt cx="405300" cy="1632850"/>
          </a:xfrm>
        </p:grpSpPr>
        <p:sp>
          <p:nvSpPr>
            <p:cNvPr id="394" name="Google Shape;394;p12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2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2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2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2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2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2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2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2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2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2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2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2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2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2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2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2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2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2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2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2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2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2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2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2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2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2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2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2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2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2"/>
          <p:cNvGrpSpPr/>
          <p:nvPr/>
        </p:nvGrpSpPr>
        <p:grpSpPr>
          <a:xfrm>
            <a:off x="10058213" y="2737200"/>
            <a:ext cx="568850" cy="1103675"/>
            <a:chOff x="3221775" y="6410750"/>
            <a:chExt cx="568850" cy="1103675"/>
          </a:xfrm>
        </p:grpSpPr>
        <p:sp>
          <p:nvSpPr>
            <p:cNvPr id="425" name="Google Shape;425;p12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2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2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2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2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2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2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2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2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2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2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2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2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2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2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2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2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2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2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2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2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2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2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2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2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2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2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2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arlow"/>
              <a:buChar char="●"/>
              <a:defRPr sz="18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●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●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8"/>
          <p:cNvSpPr txBox="1">
            <a:spLocks noGrp="1"/>
          </p:cNvSpPr>
          <p:nvPr>
            <p:ph type="ctrTitle"/>
          </p:nvPr>
        </p:nvSpPr>
        <p:spPr>
          <a:xfrm>
            <a:off x="455169" y="512229"/>
            <a:ext cx="8906888" cy="22430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b="0" dirty="0" err="1">
                <a:latin typeface="Montserrat ExtraBold" panose="00000900000000000000" pitchFamily="2" charset="-52"/>
              </a:rPr>
              <a:t>Гуманитарлық</a:t>
            </a:r>
            <a:r>
              <a:rPr lang="ru-RU" b="0" dirty="0">
                <a:latin typeface="Montserrat ExtraBold" panose="00000900000000000000" pitchFamily="2" charset="-52"/>
              </a:rPr>
              <a:t> </a:t>
            </a:r>
            <a:r>
              <a:rPr lang="ru-RU" b="0" dirty="0" err="1">
                <a:latin typeface="Montserrat ExtraBold" panose="00000900000000000000" pitchFamily="2" charset="-52"/>
              </a:rPr>
              <a:t>және</a:t>
            </a:r>
            <a:r>
              <a:rPr lang="ru-RU" b="0" dirty="0">
                <a:latin typeface="Montserrat ExtraBold" panose="00000900000000000000" pitchFamily="2" charset="-52"/>
              </a:rPr>
              <a:t> </a:t>
            </a:r>
            <a:r>
              <a:rPr lang="ru-RU" b="0" dirty="0" err="1">
                <a:latin typeface="Montserrat ExtraBold" panose="00000900000000000000" pitchFamily="2" charset="-52"/>
              </a:rPr>
              <a:t>әлеуметтік</a:t>
            </a:r>
            <a:r>
              <a:rPr lang="ru-RU" b="0" dirty="0">
                <a:latin typeface="Montserrat ExtraBold" panose="00000900000000000000" pitchFamily="2" charset="-52"/>
              </a:rPr>
              <a:t> </a:t>
            </a:r>
            <a:r>
              <a:rPr lang="ru-RU" b="0" dirty="0" err="1">
                <a:latin typeface="Montserrat ExtraBold" panose="00000900000000000000" pitchFamily="2" charset="-52"/>
              </a:rPr>
              <a:t>ғылымдар</a:t>
            </a:r>
            <a:endParaRPr dirty="0">
              <a:latin typeface="Montserrat ExtraBold" panose="00000900000000000000" pitchFamily="2" charset="-52"/>
            </a:endParaRPr>
          </a:p>
        </p:txBody>
      </p:sp>
      <p:sp>
        <p:nvSpPr>
          <p:cNvPr id="471" name="Google Shape;471;p18"/>
          <p:cNvSpPr txBox="1">
            <a:spLocks noGrp="1"/>
          </p:cNvSpPr>
          <p:nvPr>
            <p:ph type="ctrTitle" idx="3"/>
          </p:nvPr>
        </p:nvSpPr>
        <p:spPr>
          <a:xfrm>
            <a:off x="617269" y="2907034"/>
            <a:ext cx="7853781" cy="7558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ru-RU" sz="1600" dirty="0">
                <a:latin typeface="Montserrat" panose="00000500000000000000" pitchFamily="2" charset="-52"/>
              </a:rPr>
              <a:t>«</a:t>
            </a:r>
            <a:r>
              <a:rPr lang="ru-RU" sz="1600" dirty="0" err="1">
                <a:latin typeface="Montserrat" panose="00000500000000000000" pitchFamily="2" charset="-52"/>
              </a:rPr>
              <a:t>Әлеуметтік</a:t>
            </a:r>
            <a:r>
              <a:rPr lang="ru-RU" sz="1600" dirty="0">
                <a:latin typeface="Montserrat" panose="00000500000000000000" pitchFamily="2" charset="-52"/>
              </a:rPr>
              <a:t> </a:t>
            </a:r>
            <a:r>
              <a:rPr lang="ru-RU" sz="1600" dirty="0" err="1">
                <a:latin typeface="Montserrat" panose="00000500000000000000" pitchFamily="2" charset="-52"/>
              </a:rPr>
              <a:t>ғылымдар</a:t>
            </a:r>
            <a:r>
              <a:rPr lang="ru-RU" sz="1600" dirty="0">
                <a:latin typeface="Montserrat" panose="00000500000000000000" pitchFamily="2" charset="-52"/>
              </a:rPr>
              <a:t>, журналистика </a:t>
            </a:r>
            <a:r>
              <a:rPr lang="ru-RU" sz="1600" dirty="0" err="1">
                <a:latin typeface="Montserrat" panose="00000500000000000000" pitchFamily="2" charset="-52"/>
              </a:rPr>
              <a:t>және</a:t>
            </a:r>
            <a:r>
              <a:rPr lang="ru-RU" sz="1600" dirty="0">
                <a:latin typeface="Montserrat" panose="00000500000000000000" pitchFamily="2" charset="-52"/>
              </a:rPr>
              <a:t> </a:t>
            </a:r>
            <a:r>
              <a:rPr lang="ru-RU" sz="1600" dirty="0" err="1">
                <a:latin typeface="Montserrat" panose="00000500000000000000" pitchFamily="2" charset="-52"/>
              </a:rPr>
              <a:t>ақпарат</a:t>
            </a:r>
            <a:r>
              <a:rPr lang="ru-RU" sz="1600" dirty="0">
                <a:latin typeface="Montserrat" panose="00000500000000000000" pitchFamily="2" charset="-52"/>
              </a:rPr>
              <a:t>» </a:t>
            </a:r>
            <a:r>
              <a:rPr lang="ru-RU" sz="1600" dirty="0" err="1">
                <a:latin typeface="Montserrat" panose="00000500000000000000" pitchFamily="2" charset="-52"/>
              </a:rPr>
              <a:t>кафедрасы</a:t>
            </a:r>
            <a:endParaRPr sz="1600" dirty="0">
              <a:latin typeface="Montserrat" panose="00000500000000000000" pitchFamily="2" charset="-52"/>
            </a:endParaRPr>
          </a:p>
        </p:txBody>
      </p:sp>
      <p:sp>
        <p:nvSpPr>
          <p:cNvPr id="472" name="Google Shape;472;p18"/>
          <p:cNvSpPr/>
          <p:nvPr/>
        </p:nvSpPr>
        <p:spPr>
          <a:xfrm rot="10800000">
            <a:off x="4352860" y="5048254"/>
            <a:ext cx="1969850" cy="196985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8"/>
          <p:cNvSpPr/>
          <p:nvPr/>
        </p:nvSpPr>
        <p:spPr>
          <a:xfrm rot="10800000">
            <a:off x="7210275" y="5035869"/>
            <a:ext cx="1969850" cy="196985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8"/>
          <p:cNvSpPr/>
          <p:nvPr/>
        </p:nvSpPr>
        <p:spPr>
          <a:xfrm>
            <a:off x="5329668" y="4771459"/>
            <a:ext cx="2492331" cy="2492331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5" name="Google Shape;475;p18"/>
          <p:cNvGrpSpPr/>
          <p:nvPr/>
        </p:nvGrpSpPr>
        <p:grpSpPr>
          <a:xfrm>
            <a:off x="8793150" y="4760063"/>
            <a:ext cx="1565675" cy="1025300"/>
            <a:chOff x="4585200" y="4027350"/>
            <a:chExt cx="1565675" cy="1025300"/>
          </a:xfrm>
        </p:grpSpPr>
        <p:sp>
          <p:nvSpPr>
            <p:cNvPr id="476" name="Google Shape;476;p18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7" name="Google Shape;477;p18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478" name="Google Shape;478;p18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18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80" name="Google Shape;480;p18"/>
          <p:cNvGrpSpPr/>
          <p:nvPr/>
        </p:nvGrpSpPr>
        <p:grpSpPr>
          <a:xfrm>
            <a:off x="370797" y="5075174"/>
            <a:ext cx="1555700" cy="1026725"/>
            <a:chOff x="4607975" y="5301500"/>
            <a:chExt cx="1555700" cy="1026725"/>
          </a:xfrm>
        </p:grpSpPr>
        <p:sp>
          <p:nvSpPr>
            <p:cNvPr id="481" name="Google Shape;481;p18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18"/>
          <p:cNvGrpSpPr/>
          <p:nvPr/>
        </p:nvGrpSpPr>
        <p:grpSpPr>
          <a:xfrm>
            <a:off x="998935" y="4959413"/>
            <a:ext cx="405300" cy="1632850"/>
            <a:chOff x="6743300" y="5794925"/>
            <a:chExt cx="405300" cy="1632850"/>
          </a:xfrm>
        </p:grpSpPr>
        <p:sp>
          <p:nvSpPr>
            <p:cNvPr id="485" name="Google Shape;485;p18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8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8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8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8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8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5" name="Google Shape;515;p18"/>
          <p:cNvGrpSpPr/>
          <p:nvPr/>
        </p:nvGrpSpPr>
        <p:grpSpPr>
          <a:xfrm>
            <a:off x="8129775" y="2786975"/>
            <a:ext cx="746575" cy="400575"/>
            <a:chOff x="7806350" y="6499313"/>
            <a:chExt cx="746575" cy="400575"/>
          </a:xfrm>
        </p:grpSpPr>
        <p:sp>
          <p:nvSpPr>
            <p:cNvPr id="516" name="Google Shape;516;p18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" name="Google Shape;531;p18"/>
          <p:cNvGrpSpPr/>
          <p:nvPr/>
        </p:nvGrpSpPr>
        <p:grpSpPr>
          <a:xfrm>
            <a:off x="9291563" y="5423163"/>
            <a:ext cx="568850" cy="1103675"/>
            <a:chOff x="3221775" y="6410750"/>
            <a:chExt cx="568850" cy="1103675"/>
          </a:xfrm>
        </p:grpSpPr>
        <p:sp>
          <p:nvSpPr>
            <p:cNvPr id="532" name="Google Shape;532;p18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8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8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8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8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8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8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8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8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8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8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8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8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8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8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8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8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8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8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8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8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8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8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8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8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8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8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8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18"/>
          <p:cNvSpPr/>
          <p:nvPr/>
        </p:nvSpPr>
        <p:spPr>
          <a:xfrm>
            <a:off x="752774" y="6860705"/>
            <a:ext cx="2899500" cy="342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5349363" y="2525365"/>
            <a:ext cx="2903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bg1"/>
                </a:solidFill>
                <a:latin typeface="Montserrat ExtraBold" panose="00000900000000000000" pitchFamily="2" charset="-52"/>
              </a:rPr>
              <a:t>ФАКУЛЬТЕТі</a:t>
            </a:r>
            <a:endParaRPr lang="ru-RU" sz="2800" dirty="0">
              <a:solidFill>
                <a:schemeClr val="bg1"/>
              </a:solidFill>
              <a:latin typeface="Montserrat ExtraBold" panose="00000900000000000000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964" y="3998688"/>
            <a:ext cx="10598849" cy="1141692"/>
          </a:xfrm>
        </p:spPr>
        <p:txBody>
          <a:bodyPr>
            <a:noAutofit/>
          </a:bodyPr>
          <a:lstStyle/>
          <a:p>
            <a:r>
              <a:rPr lang="kk-KZ" sz="60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6В03205 </a:t>
            </a:r>
            <a:r>
              <a:rPr lang="en-US" sz="60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— </a:t>
            </a:r>
            <a:r>
              <a:rPr lang="ru-RU" sz="6000" dirty="0" err="1">
                <a:solidFill>
                  <a:srgbClr val="38C4F2"/>
                </a:solidFill>
                <a:latin typeface="Montserrat ExtraBold" panose="00000900000000000000" pitchFamily="2" charset="-52"/>
              </a:rPr>
              <a:t>Кітапхана</a:t>
            </a:r>
            <a:r>
              <a:rPr lang="ru-RU" sz="60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 </a:t>
            </a:r>
            <a:r>
              <a:rPr lang="ru-RU" sz="6000" dirty="0" err="1">
                <a:solidFill>
                  <a:srgbClr val="38C4F2"/>
                </a:solidFill>
                <a:latin typeface="Montserrat ExtraBold" panose="00000900000000000000" pitchFamily="2" charset="-52"/>
              </a:rPr>
              <a:t>ісі</a:t>
            </a:r>
            <a:endParaRPr lang="ru-RU" sz="60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50" y="-64323"/>
            <a:ext cx="3166225" cy="31662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dirty="0">
                <a:latin typeface="Montserrat" panose="00000500000000000000" pitchFamily="2" charset="-52"/>
              </a:rPr>
              <a:t>Біздің түлектер: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535299" y="1658692"/>
            <a:ext cx="9472013" cy="3705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b="1" dirty="0" err="1">
                <a:latin typeface="Montserrat" charset="-52"/>
              </a:rPr>
              <a:t>Біздің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университеттің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кітапхана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ісі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мамандығы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бойынша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түлектері</a:t>
            </a:r>
            <a:r>
              <a:rPr lang="ru-RU" sz="2000" b="1" dirty="0">
                <a:latin typeface="Montserrat" charset="-52"/>
              </a:rPr>
              <a:t> Назарбаев </a:t>
            </a:r>
            <a:r>
              <a:rPr lang="ru-RU" sz="2000" b="1" dirty="0" err="1">
                <a:latin typeface="Montserrat" charset="-52"/>
              </a:rPr>
              <a:t>Университетінің</a:t>
            </a:r>
            <a:r>
              <a:rPr lang="ru-RU" sz="2000" b="1" dirty="0">
                <a:latin typeface="Montserrat" charset="-52"/>
              </a:rPr>
              <a:t>, Гумилев </a:t>
            </a:r>
            <a:r>
              <a:rPr lang="ru-RU" sz="2000" b="1" dirty="0" err="1">
                <a:latin typeface="Montserrat" charset="-52"/>
              </a:rPr>
              <a:t>атындағы</a:t>
            </a:r>
            <a:r>
              <a:rPr lang="ru-RU" sz="2000" b="1" dirty="0">
                <a:latin typeface="Montserrat" charset="-52"/>
              </a:rPr>
              <a:t> ЕҰУ </a:t>
            </a:r>
            <a:r>
              <a:rPr lang="ru-RU" sz="2000" b="1" dirty="0" err="1">
                <a:latin typeface="Montserrat" charset="-52"/>
              </a:rPr>
              <a:t>кітапханасында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жетекші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мамандар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болып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жұмыс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істейді</a:t>
            </a:r>
            <a:endParaRPr lang="ru-RU" sz="2000" b="1" dirty="0">
              <a:latin typeface="Montserrat" charset="-52"/>
            </a:endParaRPr>
          </a:p>
          <a:p>
            <a:pPr marL="139700" indent="0">
              <a:buNone/>
            </a:pPr>
            <a:endParaRPr lang="ru-RU" sz="2000" b="1" dirty="0">
              <a:latin typeface="Montserrat" charset="-52"/>
            </a:endParaRPr>
          </a:p>
          <a:p>
            <a:r>
              <a:rPr lang="ru-RU" sz="2000" b="1" dirty="0" err="1">
                <a:latin typeface="Montserrat" charset="-52"/>
              </a:rPr>
              <a:t>Республикалық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ғылыми-педагогикалық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кітапханада</a:t>
            </a:r>
            <a:endParaRPr lang="ru-RU" sz="2000" b="1" dirty="0">
              <a:latin typeface="Montserrat" charset="-52"/>
            </a:endParaRPr>
          </a:p>
          <a:p>
            <a:endParaRPr lang="ru-RU" sz="2000" b="1" dirty="0">
              <a:latin typeface="Montserrat" charset="-52"/>
            </a:endParaRPr>
          </a:p>
          <a:p>
            <a:r>
              <a:rPr lang="ru-RU" sz="2000" b="1" dirty="0">
                <a:latin typeface="Montserrat" charset="-52"/>
              </a:rPr>
              <a:t>С. </a:t>
            </a:r>
            <a:r>
              <a:rPr lang="ru-RU" sz="2000" b="1" dirty="0" err="1">
                <a:latin typeface="Montserrat" charset="-52"/>
              </a:rPr>
              <a:t>Торайғыров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атындағы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облыстық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әмбебап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ғылыми</a:t>
            </a:r>
            <a:r>
              <a:rPr lang="ru-RU" sz="2000" b="1" dirty="0">
                <a:latin typeface="Montserrat" charset="-52"/>
              </a:rPr>
              <a:t> </a:t>
            </a:r>
            <a:r>
              <a:rPr lang="ru-RU" sz="2000" b="1" dirty="0" err="1">
                <a:latin typeface="Montserrat" charset="-52"/>
              </a:rPr>
              <a:t>кітапханасы</a:t>
            </a:r>
            <a:r>
              <a:rPr lang="ru-RU" sz="2000" b="1" dirty="0">
                <a:latin typeface="Montserrat" charset="-52"/>
              </a:rPr>
              <a:t>. </a:t>
            </a:r>
            <a:endParaRPr lang="ru-RU" sz="2000" b="1" dirty="0">
              <a:solidFill>
                <a:srgbClr val="FFD85E"/>
              </a:solidFill>
              <a:latin typeface="Montserrat" charset="-52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045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571375" y="5242381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680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9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kk-KZ" dirty="0">
                <a:latin typeface="Montserrat" panose="00000500000000000000" pitchFamily="2" charset="-52"/>
              </a:rPr>
              <a:t>Бұл қандай мамандық?</a:t>
            </a:r>
          </a:p>
        </p:txBody>
      </p:sp>
      <p:sp>
        <p:nvSpPr>
          <p:cNvPr id="567" name="Google Shape;567;p19"/>
          <p:cNvSpPr txBox="1">
            <a:spLocks noGrp="1"/>
          </p:cNvSpPr>
          <p:nvPr>
            <p:ph type="body" idx="1"/>
          </p:nvPr>
        </p:nvSpPr>
        <p:spPr>
          <a:xfrm>
            <a:off x="211434" y="1641175"/>
            <a:ext cx="9953979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8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b="1" dirty="0">
                <a:solidFill>
                  <a:schemeClr val="accent1">
                    <a:lumMod val="75000"/>
                  </a:schemeClr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Кітапханашы</a:t>
            </a:r>
            <a:r>
              <a:rPr lang="kk-KZ" sz="24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-кітапхана қорын ұйымдастыратын, жүйелейтін және басқаратын, келушілерге кітаптар мен журналдарды таңдауда кеңес беретін, құжаттарды (оқырман кітапшаларын немесе карточкаларын) толтыратын, тақырыптық іс-шаралар өткізетін қызметкер.</a:t>
            </a:r>
          </a:p>
          <a:p>
            <a:pPr marL="1828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b="1" dirty="0">
                <a:solidFill>
                  <a:schemeClr val="accent1">
                    <a:lumMod val="75000"/>
                  </a:schemeClr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Кітапханашының жұмысы кітаптарды үнемі іздеуді және сұрыптауды қамтиды. </a:t>
            </a:r>
            <a:r>
              <a:rPr lang="kk-KZ" sz="24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Барлық даналар, сондай-ақ оқырмандар туралы мәліметтер тез бағдарлау және қажетті ақпаратты іздеу үшін </a:t>
            </a:r>
            <a:r>
              <a:rPr lang="kk-KZ" sz="2400" b="1" dirty="0">
                <a:solidFill>
                  <a:schemeClr val="accent1">
                    <a:lumMod val="75000"/>
                  </a:schemeClr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сұрыпталуы керек.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68" name="Google Shape;568;p19"/>
          <p:cNvGrpSpPr/>
          <p:nvPr/>
        </p:nvGrpSpPr>
        <p:grpSpPr>
          <a:xfrm>
            <a:off x="9467901" y="-9971"/>
            <a:ext cx="1565675" cy="1025300"/>
            <a:chOff x="4585200" y="4027350"/>
            <a:chExt cx="1565675" cy="1025300"/>
          </a:xfrm>
        </p:grpSpPr>
        <p:sp>
          <p:nvSpPr>
            <p:cNvPr id="569" name="Google Shape;569;p19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0" name="Google Shape;570;p19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571" name="Google Shape;571;p19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9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3" name="Google Shape;573;p19"/>
          <p:cNvGrpSpPr/>
          <p:nvPr/>
        </p:nvGrpSpPr>
        <p:grpSpPr>
          <a:xfrm>
            <a:off x="-430466" y="6625325"/>
            <a:ext cx="1555700" cy="1026725"/>
            <a:chOff x="4607975" y="5301500"/>
            <a:chExt cx="1555700" cy="1026725"/>
          </a:xfrm>
        </p:grpSpPr>
        <p:sp>
          <p:nvSpPr>
            <p:cNvPr id="574" name="Google Shape;574;p19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" name="Google Shape;577;p19"/>
          <p:cNvGrpSpPr/>
          <p:nvPr/>
        </p:nvGrpSpPr>
        <p:grpSpPr>
          <a:xfrm>
            <a:off x="211434" y="6424113"/>
            <a:ext cx="405300" cy="1632850"/>
            <a:chOff x="6743300" y="5794925"/>
            <a:chExt cx="405300" cy="1632850"/>
          </a:xfrm>
        </p:grpSpPr>
        <p:sp>
          <p:nvSpPr>
            <p:cNvPr id="578" name="Google Shape;578;p19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9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9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9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9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9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9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9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9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9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9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9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9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9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9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9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9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19"/>
          <p:cNvGrpSpPr/>
          <p:nvPr/>
        </p:nvGrpSpPr>
        <p:grpSpPr>
          <a:xfrm>
            <a:off x="9966313" y="653129"/>
            <a:ext cx="568850" cy="1103675"/>
            <a:chOff x="3221775" y="6410750"/>
            <a:chExt cx="568850" cy="1103675"/>
          </a:xfrm>
        </p:grpSpPr>
        <p:sp>
          <p:nvSpPr>
            <p:cNvPr id="609" name="Google Shape;609;p19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9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9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9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9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9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9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9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9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9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9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9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9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9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9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9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9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9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9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9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dirty="0">
                <a:latin typeface="Montserrat" panose="00000500000000000000" pitchFamily="2" charset="-52"/>
              </a:rPr>
              <a:t>Қайда жұмыс жасаймын?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339213" y="1751171"/>
            <a:ext cx="12828025" cy="47545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kk-KZ" sz="3600" b="1" dirty="0"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Қ</a:t>
            </a:r>
            <a:r>
              <a:rPr lang="kk-KZ" sz="36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алалық кітапханалар </a:t>
            </a:r>
            <a:endParaRPr lang="ru-RU" sz="36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kk-KZ" sz="36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ЖОО кітапханаларында,</a:t>
            </a:r>
            <a:endParaRPr lang="ru-RU" sz="36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kk-KZ" sz="36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Мектептер мен басқа да ұйымдар</a:t>
            </a:r>
            <a:endParaRPr lang="ru-RU" sz="36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5688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9" name="Google Shape;1759;p27"/>
          <p:cNvGrpSpPr/>
          <p:nvPr/>
        </p:nvGrpSpPr>
        <p:grpSpPr>
          <a:xfrm>
            <a:off x="8309888" y="2107513"/>
            <a:ext cx="746575" cy="400575"/>
            <a:chOff x="7806350" y="6499313"/>
            <a:chExt cx="746575" cy="400575"/>
          </a:xfrm>
        </p:grpSpPr>
        <p:sp>
          <p:nvSpPr>
            <p:cNvPr id="1760" name="Google Shape;1760;p27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27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27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27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7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7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27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27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27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27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27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27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27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27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27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7" name="Google Shape;641;p20"/>
          <p:cNvSpPr txBox="1">
            <a:spLocks/>
          </p:cNvSpPr>
          <p:nvPr/>
        </p:nvSpPr>
        <p:spPr>
          <a:xfrm>
            <a:off x="362100" y="476208"/>
            <a:ext cx="99900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kk-KZ" sz="4800" dirty="0">
                <a:latin typeface="Montserrat" panose="00000500000000000000" pitchFamily="2" charset="-52"/>
              </a:rPr>
              <a:t>Кім бола аламын?</a:t>
            </a:r>
            <a:endParaRPr lang="ru-RU" sz="4800" dirty="0">
              <a:latin typeface="Montserrat" panose="00000500000000000000" pitchFamily="2" charset="-52"/>
            </a:endParaRPr>
          </a:p>
        </p:txBody>
      </p:sp>
      <p:sp>
        <p:nvSpPr>
          <p:cNvPr id="312" name="Google Shape;642;p20"/>
          <p:cNvSpPr txBox="1">
            <a:spLocks/>
          </p:cNvSpPr>
          <p:nvPr/>
        </p:nvSpPr>
        <p:spPr>
          <a:xfrm>
            <a:off x="362100" y="2107513"/>
            <a:ext cx="20705626" cy="3705001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k-KZ" sz="3600" b="1" dirty="0">
                <a:solidFill>
                  <a:schemeClr val="bg1"/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Ақпараттық жүйелер менеджері </a:t>
            </a:r>
            <a:endParaRPr lang="ru-RU" sz="3600" b="1" dirty="0">
              <a:solidFill>
                <a:schemeClr val="bg1"/>
              </a:solidFill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k-KZ" sz="3600" b="1" dirty="0">
                <a:solidFill>
                  <a:schemeClr val="bg1"/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Кітапханашы-технолог</a:t>
            </a:r>
            <a:endParaRPr lang="ru-RU" sz="3600" b="1" dirty="0">
              <a:solidFill>
                <a:schemeClr val="bg1"/>
              </a:solidFill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k-KZ" sz="3600" b="1" dirty="0">
                <a:solidFill>
                  <a:schemeClr val="bg1"/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Мәліметтер базасының әкімшісі</a:t>
            </a:r>
            <a:endParaRPr lang="ru-RU" sz="3600" b="1" dirty="0">
              <a:solidFill>
                <a:schemeClr val="bg1"/>
              </a:solidFill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k-KZ" sz="3600" b="1" dirty="0">
                <a:solidFill>
                  <a:schemeClr val="bg1"/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Кітапханашы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k-KZ" sz="3600" b="1" dirty="0">
                <a:solidFill>
                  <a:schemeClr val="bg1"/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Желідегі блогерлік / авторлық қызмет</a:t>
            </a:r>
            <a:endParaRPr lang="ru-RU" sz="3600" b="1" dirty="0">
              <a:solidFill>
                <a:schemeClr val="bg1"/>
              </a:solidFill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87038" y="508218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kk-KZ" sz="36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Бұл мамандық неге сұранысқа ие?</a:t>
            </a:r>
            <a:endParaRPr lang="ru-RU" sz="36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535300" y="1767060"/>
            <a:ext cx="9250800" cy="3705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kk-KZ" sz="20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Кітапханашы мамандығы сұранысқа ие емес. Оқырмандардың кітапханаларға деген қызығушылығы төмендейді және қызмет саласы ескіреді. Еңбек нарығында мамандарға сұраныстың төмендеуі байқалса да, оларға қажеттілік әлі де бар.</a:t>
            </a:r>
            <a:endParaRPr lang="ru-RU" sz="20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045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0116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" name="Google Shape;1269;p24"/>
          <p:cNvGrpSpPr/>
          <p:nvPr/>
        </p:nvGrpSpPr>
        <p:grpSpPr>
          <a:xfrm>
            <a:off x="4759725" y="6286650"/>
            <a:ext cx="1565675" cy="1025300"/>
            <a:chOff x="4585200" y="4027350"/>
            <a:chExt cx="1565675" cy="1025300"/>
          </a:xfrm>
        </p:grpSpPr>
        <p:sp>
          <p:nvSpPr>
            <p:cNvPr id="1270" name="Google Shape;1270;p24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1" name="Google Shape;1271;p24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1272" name="Google Shape;1272;p24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24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14" name="Google Shape;642;p20"/>
          <p:cNvSpPr txBox="1">
            <a:spLocks/>
          </p:cNvSpPr>
          <p:nvPr/>
        </p:nvSpPr>
        <p:spPr>
          <a:xfrm>
            <a:off x="362100" y="1682625"/>
            <a:ext cx="9649831" cy="3705001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9700" algn="ctr">
              <a:lnSpc>
                <a:spcPct val="150000"/>
              </a:lnSpc>
            </a:pPr>
            <a:r>
              <a:rPr lang="ru-RU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«Хабар» </a:t>
            </a:r>
            <a:r>
              <a:rPr lang="ru-RU" sz="6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агенттігі</a:t>
            </a:r>
            <a:endParaRPr lang="ru-RU" sz="6000" dirty="0">
              <a:solidFill>
                <a:srgbClr val="FFD85E"/>
              </a:solidFill>
              <a:latin typeface="Montserrat ExtraBold" panose="00000900000000000000" pitchFamily="2" charset="-52"/>
            </a:endParaRPr>
          </a:p>
          <a:p>
            <a:pPr marL="139700" algn="ctr">
              <a:lnSpc>
                <a:spcPct val="150000"/>
              </a:lnSpc>
            </a:pPr>
            <a:r>
              <a:rPr lang="kk-KZ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 «</a:t>
            </a:r>
            <a:r>
              <a:rPr lang="en-US" sz="6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Ertis</a:t>
            </a:r>
            <a:r>
              <a:rPr lang="kk-KZ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» телеарнасы</a:t>
            </a:r>
            <a:endParaRPr lang="ru-RU" sz="6000" dirty="0">
              <a:solidFill>
                <a:srgbClr val="FFD85E"/>
              </a:solidFill>
              <a:latin typeface="Montserrat ExtraBold" panose="00000900000000000000" pitchFamily="2" charset="-52"/>
            </a:endParaRPr>
          </a:p>
          <a:p>
            <a:pPr marL="139700" algn="ctr">
              <a:lnSpc>
                <a:spcPct val="150000"/>
              </a:lnSpc>
            </a:pPr>
            <a:r>
              <a:rPr lang="ru-RU" sz="6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Ертіс</a:t>
            </a:r>
            <a:r>
              <a:rPr lang="ru-RU" sz="6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 Медиа</a:t>
            </a:r>
          </a:p>
        </p:txBody>
      </p:sp>
      <p:sp>
        <p:nvSpPr>
          <p:cNvPr id="315" name="Google Shape;641;p20"/>
          <p:cNvSpPr txBox="1">
            <a:spLocks/>
          </p:cNvSpPr>
          <p:nvPr/>
        </p:nvSpPr>
        <p:spPr>
          <a:xfrm>
            <a:off x="301140" y="486901"/>
            <a:ext cx="99900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kk-KZ" dirty="0">
                <a:latin typeface="Montserrat" panose="00000500000000000000" pitchFamily="2" charset="-52"/>
              </a:rPr>
              <a:t>Дуальное обучение</a:t>
            </a:r>
            <a:endParaRPr lang="ru-RU" dirty="0">
              <a:latin typeface="Montserrat" panose="00000500000000000000" pitchFamily="2" charset="-5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4800" b="1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Сіз</a:t>
            </a:r>
            <a:r>
              <a:rPr lang="ru-RU" sz="48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үйренетін</a:t>
            </a:r>
            <a:r>
              <a:rPr lang="ru-RU" sz="48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пәндер</a:t>
            </a:r>
            <a:r>
              <a:rPr lang="ru-RU" sz="48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48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139498" y="1547543"/>
            <a:ext cx="10415315" cy="4170409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Кітапханадағы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технологиялар</a:t>
            </a:r>
            <a:endParaRPr lang="ru-RU" sz="2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Кітапханалық-библиографиялық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зерттеулерді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әдістемесі</a:t>
            </a:r>
            <a:endParaRPr lang="ru-RU" sz="2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Павлодар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Ертіс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өңірінің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шығару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ісі</a:t>
            </a:r>
            <a:endParaRPr lang="ru-RU" sz="2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Кітапханалық-ақпараттық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менеджменті</a:t>
            </a:r>
            <a:endParaRPr lang="ru-RU" sz="2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Қазіргі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әдебиетінің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ерекшелігі</a:t>
            </a:r>
            <a:endParaRPr lang="ru-RU" sz="2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ҚР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ісін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</a:t>
            </a:r>
            <a:endParaRPr lang="ru-RU" sz="2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Кітапханалық</a:t>
            </a:r>
            <a:r>
              <a:rPr lang="ru-RU" sz="2400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Smart-</a:t>
            </a:r>
            <a:r>
              <a:rPr lang="ru-RU" sz="2400" dirty="0" err="1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технологиялар</a:t>
            </a:r>
            <a:endParaRPr lang="ru-RU" sz="2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6044958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158102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287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1" name="Google Shape;1291;p25"/>
          <p:cNvGrpSpPr/>
          <p:nvPr/>
        </p:nvGrpSpPr>
        <p:grpSpPr>
          <a:xfrm>
            <a:off x="-433037" y="12450"/>
            <a:ext cx="1555700" cy="1026725"/>
            <a:chOff x="4607975" y="5301500"/>
            <a:chExt cx="1555700" cy="1026725"/>
          </a:xfrm>
        </p:grpSpPr>
        <p:sp>
          <p:nvSpPr>
            <p:cNvPr id="1292" name="Google Shape;1292;p25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25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25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5" name="Google Shape;1295;p25"/>
          <p:cNvGrpSpPr/>
          <p:nvPr/>
        </p:nvGrpSpPr>
        <p:grpSpPr>
          <a:xfrm>
            <a:off x="3328730" y="6332338"/>
            <a:ext cx="405300" cy="1632850"/>
            <a:chOff x="6743300" y="5794925"/>
            <a:chExt cx="405300" cy="1632850"/>
          </a:xfrm>
        </p:grpSpPr>
        <p:sp>
          <p:nvSpPr>
            <p:cNvPr id="1296" name="Google Shape;1296;p25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25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25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25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25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25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25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25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25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25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25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25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25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25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25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25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25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25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25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25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25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25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25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5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25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25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25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5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25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25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6" name="Google Shape;1326;p25"/>
          <p:cNvGrpSpPr/>
          <p:nvPr/>
        </p:nvGrpSpPr>
        <p:grpSpPr>
          <a:xfrm>
            <a:off x="299613" y="638600"/>
            <a:ext cx="746575" cy="400575"/>
            <a:chOff x="7806350" y="6499313"/>
            <a:chExt cx="746575" cy="400575"/>
          </a:xfrm>
        </p:grpSpPr>
        <p:sp>
          <p:nvSpPr>
            <p:cNvPr id="1327" name="Google Shape;1327;p25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25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25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25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25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25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25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5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5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25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25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25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25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25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25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2" name="Google Shape;1342;p25"/>
          <p:cNvGrpSpPr/>
          <p:nvPr/>
        </p:nvGrpSpPr>
        <p:grpSpPr>
          <a:xfrm>
            <a:off x="10410288" y="5926513"/>
            <a:ext cx="568850" cy="1103675"/>
            <a:chOff x="3221775" y="6410750"/>
            <a:chExt cx="568850" cy="1103675"/>
          </a:xfrm>
        </p:grpSpPr>
        <p:sp>
          <p:nvSpPr>
            <p:cNvPr id="1343" name="Google Shape;1343;p25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25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25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25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5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25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25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25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5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25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25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25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25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25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25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25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25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25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25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25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25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25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25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25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25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25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25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25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1" name="Google Shape;1371;p25"/>
          <p:cNvSpPr txBox="1">
            <a:spLocks noGrp="1"/>
          </p:cNvSpPr>
          <p:nvPr>
            <p:ph type="title"/>
          </p:nvPr>
        </p:nvSpPr>
        <p:spPr>
          <a:xfrm>
            <a:off x="2037725" y="492175"/>
            <a:ext cx="66387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k-KZ" sz="40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Біздің жетістіктеріміз:</a:t>
            </a:r>
            <a:endParaRPr lang="ru-RU" sz="40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97063" y="1927774"/>
            <a:ext cx="8637710" cy="1893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200" b="1" dirty="0">
                <a:solidFill>
                  <a:schemeClr val="bg1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Біздің студенттер республикалық олимпиадалардың жеңімпаздары  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200" b="1" dirty="0">
                <a:solidFill>
                  <a:schemeClr val="bg1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Тәжірибе оқытушылары</a:t>
            </a:r>
            <a:endParaRPr lang="ru-RU" sz="2400" b="1" dirty="0">
              <a:solidFill>
                <a:srgbClr val="38C4F2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9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latin typeface="Montserrat" panose="00000500000000000000" pitchFamily="2" charset="-52"/>
              </a:rPr>
              <a:t>В </a:t>
            </a:r>
            <a:r>
              <a:rPr lang="en-US" dirty="0">
                <a:latin typeface="Montserrat" panose="00000500000000000000" pitchFamily="2" charset="-52"/>
              </a:rPr>
              <a:t>TOU </a:t>
            </a:r>
            <a:r>
              <a:rPr lang="kk-KZ" dirty="0">
                <a:latin typeface="Montserrat" panose="00000500000000000000" pitchFamily="2" charset="-52"/>
              </a:rPr>
              <a:t>ты можешь </a:t>
            </a:r>
            <a:r>
              <a:rPr lang="ru-RU" dirty="0">
                <a:latin typeface="Montserrat" panose="00000500000000000000" pitchFamily="2" charset="-52"/>
              </a:rPr>
              <a:t>заниматься:</a:t>
            </a:r>
            <a:endParaRPr dirty="0">
              <a:latin typeface="Montserrat" panose="00000500000000000000" pitchFamily="2" charset="-52"/>
            </a:endParaRPr>
          </a:p>
        </p:txBody>
      </p:sp>
      <p:sp>
        <p:nvSpPr>
          <p:cNvPr id="567" name="Google Shape;567;p19"/>
          <p:cNvSpPr txBox="1">
            <a:spLocks noGrp="1"/>
          </p:cNvSpPr>
          <p:nvPr>
            <p:ph type="body" idx="1"/>
          </p:nvPr>
        </p:nvSpPr>
        <p:spPr>
          <a:xfrm>
            <a:off x="551284" y="1570934"/>
            <a:ext cx="9241200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latin typeface="Montserrat ExtraBold" panose="00000900000000000000" pitchFamily="2" charset="-52"/>
              </a:rPr>
              <a:t>Быть ведущим на </a:t>
            </a:r>
            <a:r>
              <a:rPr lang="kk-KZ" sz="3100" dirty="0">
                <a:solidFill>
                  <a:srgbClr val="675BE7"/>
                </a:solidFill>
                <a:latin typeface="Montserrat ExtraBold" panose="00000900000000000000" pitchFamily="2" charset="-52"/>
              </a:rPr>
              <a:t>студенческом радио</a:t>
            </a:r>
            <a:endParaRPr lang="ru-RU" sz="3100" dirty="0">
              <a:solidFill>
                <a:srgbClr val="675BE7"/>
              </a:solidFill>
              <a:latin typeface="Montserrat ExtraBold" panose="00000900000000000000" pitchFamily="2" charset="-52"/>
            </a:endParaRP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latin typeface="Montserrat ExtraBold" panose="00000900000000000000" pitchFamily="2" charset="-52"/>
              </a:rPr>
              <a:t>Создавать контент не выходя с универ</a:t>
            </a:r>
            <a:r>
              <a:rPr lang="ru-RU" sz="3100" dirty="0" err="1">
                <a:latin typeface="Montserrat ExtraBold" panose="00000900000000000000" pitchFamily="2" charset="-52"/>
              </a:rPr>
              <a:t>ситета</a:t>
            </a:r>
            <a:endParaRPr lang="ru-RU" sz="3100" dirty="0">
              <a:latin typeface="Montserrat ExtraBold" panose="00000900000000000000" pitchFamily="2" charset="-52"/>
            </a:endParaRP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latin typeface="Montserrat ExtraBold" panose="00000900000000000000" pitchFamily="2" charset="-52"/>
              </a:rPr>
              <a:t>Создать свой </a:t>
            </a:r>
            <a:r>
              <a:rPr lang="kk-KZ" sz="31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тикток хаус</a:t>
            </a:r>
          </a:p>
          <a:p>
            <a:pPr marL="468630" indent="-285750">
              <a:buSzPct val="100000"/>
              <a:buFont typeface="Arial" panose="020B0604020202020204" pitchFamily="34" charset="0"/>
              <a:buChar char="•"/>
            </a:pPr>
            <a:r>
              <a:rPr lang="kk-KZ" sz="31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Допуск к разным книгам</a:t>
            </a:r>
            <a:endParaRPr lang="ru-RU" sz="31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</p:txBody>
      </p:sp>
      <p:grpSp>
        <p:nvGrpSpPr>
          <p:cNvPr id="568" name="Google Shape;568;p19"/>
          <p:cNvGrpSpPr/>
          <p:nvPr/>
        </p:nvGrpSpPr>
        <p:grpSpPr>
          <a:xfrm>
            <a:off x="9467901" y="-9971"/>
            <a:ext cx="1565675" cy="1025300"/>
            <a:chOff x="4585200" y="4027350"/>
            <a:chExt cx="1565675" cy="1025300"/>
          </a:xfrm>
        </p:grpSpPr>
        <p:sp>
          <p:nvSpPr>
            <p:cNvPr id="569" name="Google Shape;569;p19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0" name="Google Shape;570;p19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571" name="Google Shape;571;p19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9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3" name="Google Shape;573;p19"/>
          <p:cNvGrpSpPr/>
          <p:nvPr/>
        </p:nvGrpSpPr>
        <p:grpSpPr>
          <a:xfrm>
            <a:off x="-430466" y="6625325"/>
            <a:ext cx="1555700" cy="1026725"/>
            <a:chOff x="4607975" y="5301500"/>
            <a:chExt cx="1555700" cy="1026725"/>
          </a:xfrm>
        </p:grpSpPr>
        <p:sp>
          <p:nvSpPr>
            <p:cNvPr id="574" name="Google Shape;574;p19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" name="Google Shape;577;p19"/>
          <p:cNvGrpSpPr/>
          <p:nvPr/>
        </p:nvGrpSpPr>
        <p:grpSpPr>
          <a:xfrm>
            <a:off x="211434" y="6424113"/>
            <a:ext cx="405300" cy="1632850"/>
            <a:chOff x="6743300" y="5794925"/>
            <a:chExt cx="405300" cy="1632850"/>
          </a:xfrm>
        </p:grpSpPr>
        <p:sp>
          <p:nvSpPr>
            <p:cNvPr id="578" name="Google Shape;578;p19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9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9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9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9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9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9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9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9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9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9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9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9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9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9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9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9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19"/>
          <p:cNvGrpSpPr/>
          <p:nvPr/>
        </p:nvGrpSpPr>
        <p:grpSpPr>
          <a:xfrm>
            <a:off x="9966313" y="653129"/>
            <a:ext cx="568850" cy="1103675"/>
            <a:chOff x="3221775" y="6410750"/>
            <a:chExt cx="568850" cy="1103675"/>
          </a:xfrm>
        </p:grpSpPr>
        <p:sp>
          <p:nvSpPr>
            <p:cNvPr id="609" name="Google Shape;609;p19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9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9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9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9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9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9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9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9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9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9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9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9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9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9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9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9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9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9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9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73586709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Communications and Media College Major Brochure by Slidesgo">
  <a:themeElements>
    <a:clrScheme name="Simple Light">
      <a:dk1>
        <a:srgbClr val="141B36"/>
      </a:dk1>
      <a:lt1>
        <a:srgbClr val="FFFFFF"/>
      </a:lt1>
      <a:dk2>
        <a:srgbClr val="FD5F15"/>
      </a:dk2>
      <a:lt2>
        <a:srgbClr val="FFDA5F"/>
      </a:lt2>
      <a:accent1>
        <a:srgbClr val="1976F9"/>
      </a:accent1>
      <a:accent2>
        <a:srgbClr val="39C6F0"/>
      </a:accent2>
      <a:accent3>
        <a:srgbClr val="625BE7"/>
      </a:accent3>
      <a:accent4>
        <a:srgbClr val="F84DE0"/>
      </a:accent4>
      <a:accent5>
        <a:srgbClr val="FFDA5F"/>
      </a:accent5>
      <a:accent6>
        <a:srgbClr val="1976F9"/>
      </a:accent6>
      <a:hlink>
        <a:srgbClr val="39C6F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259</Words>
  <Application>Microsoft Office PowerPoint</Application>
  <PresentationFormat>Произвольный</PresentationFormat>
  <Paragraphs>45</Paragraphs>
  <Slides>10</Slides>
  <Notes>10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Symbol</vt:lpstr>
      <vt:lpstr>Barlow</vt:lpstr>
      <vt:lpstr>Montserrat ExtraBold</vt:lpstr>
      <vt:lpstr>Montserrat</vt:lpstr>
      <vt:lpstr>Digital Communications and Media College Major Brochure by Slidesgo</vt:lpstr>
      <vt:lpstr>Гуманитарлық және әлеуметтік ғылымдар</vt:lpstr>
      <vt:lpstr>Бұл қандай мамандық?</vt:lpstr>
      <vt:lpstr>Қайда жұмыс жасаймын?</vt:lpstr>
      <vt:lpstr>Презентация PowerPoint</vt:lpstr>
      <vt:lpstr>Бұл мамандық неге сұранысқа ие?</vt:lpstr>
      <vt:lpstr>Презентация PowerPoint</vt:lpstr>
      <vt:lpstr>Сіз үйренетін пәндер:</vt:lpstr>
      <vt:lpstr>Біздің жетістіктеріміз:</vt:lpstr>
      <vt:lpstr>В TOU ты можешь заниматься:</vt:lpstr>
      <vt:lpstr>Біздің түлектер: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гуманитарных и социальных наук</dc:title>
  <dc:creator>Баян</dc:creator>
  <cp:lastModifiedBy>Нуртаева Диляра Дулатовна</cp:lastModifiedBy>
  <cp:revision>11</cp:revision>
  <dcterms:modified xsi:type="dcterms:W3CDTF">2022-01-19T10:39:50Z</dcterms:modified>
</cp:coreProperties>
</file>