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7" r:id="rId7"/>
    <p:sldId id="271" r:id="rId8"/>
    <p:sldId id="268" r:id="rId9"/>
    <p:sldId id="269" r:id="rId10"/>
    <p:sldId id="270" r:id="rId11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182" autoAdjust="0"/>
  </p:normalViewPr>
  <p:slideViewPr>
    <p:cSldViewPr showGuides="1">
      <p:cViewPr varScale="1">
        <p:scale>
          <a:sx n="87" d="100"/>
          <a:sy n="87" d="100"/>
        </p:scale>
        <p:origin x="528" y="8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0B11-E3A0-4304-A4EC-A3766DD0642F}" type="datetime1">
              <a:rPr lang="ru-RU" smtClean="0">
                <a:solidFill>
                  <a:schemeClr val="tx2"/>
                </a:solidFill>
              </a:rPr>
              <a:t>02.12.2021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CF462843-E7CE-401F-9168-3C20624DE446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90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4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209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0C574C-536D-4DE3-BD10-3D2A199E5CD9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83F760-6652-4256-908E-C00B0CA440FC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5FD70F-EF10-4D53-B267-3A19CB626907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389DF3-AFCA-401A-984F-C85AC9C8F5C0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2088DB-569F-4C5D-B4BF-8D34D68A7393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8"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D495BF-7993-49D5-8C3E-E750B6467882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18B9A3-DD14-42AB-A2E2-59C6467DA4D2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D01B28-59BC-492B-AE61-0E70B4C0C9C4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7F12C3-8F71-435E-8B81-53CF2652410C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62328C-59BB-4D16-9D0C-F57142FCB39B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D9CB10-B8B2-4E9D-B62A-BC67BE73F234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E55EFC2-A67F-4B8E-96D0-44B98048C5F9}" type="datetime1">
              <a:rPr lang="ru-RU" smtClean="0"/>
              <a:t>02.12.2021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1369" y="1173522"/>
            <a:ext cx="7008574" cy="146339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/>
              <a:t>Факультет Экономики и Право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123" y="0"/>
            <a:ext cx="2414225" cy="920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484" y="6425146"/>
            <a:ext cx="4115157" cy="432854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3212E02-7085-4990-9D17-5A408DDDA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13846"/>
              </p:ext>
            </p:extLst>
          </p:nvPr>
        </p:nvGraphicFramePr>
        <p:xfrm>
          <a:off x="5386706" y="3068961"/>
          <a:ext cx="6057900" cy="309634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057900">
                  <a:extLst>
                    <a:ext uri="{9D8B030D-6E8A-4147-A177-3AD203B41FA5}">
                      <a16:colId xmlns:a16="http://schemas.microsoft.com/office/drawing/2014/main" val="2788986595"/>
                    </a:ext>
                  </a:extLst>
                </a:gridCol>
              </a:tblGrid>
              <a:tr h="3096344">
                <a:tc>
                  <a:txBody>
                    <a:bodyPr/>
                    <a:lstStyle/>
                    <a:p>
                      <a:pPr algn="ctr"/>
                      <a:r>
                        <a:rPr lang="ru-RU" sz="4900" b="0" kern="1200" cap="none" spc="0" baseline="0" dirty="0">
                          <a:ln w="0"/>
                          <a:solidFill>
                            <a:schemeClr val="tx2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6В04105 Государственное и местное управление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808959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44618F04-A330-440F-A9BA-DA62FC71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98268" cy="70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276" y="116632"/>
            <a:ext cx="2536156" cy="96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1340768"/>
            <a:ext cx="10486029" cy="11888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8000" y="2690336"/>
            <a:ext cx="609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Главный корпус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140008, г. Павлодар</a:t>
            </a:r>
          </a:p>
          <a:p>
            <a:pPr algn="ctr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ул. Ломова, 64</a:t>
            </a:r>
          </a:p>
          <a:p>
            <a:pPr algn="ctr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Аудитория </a:t>
            </a:r>
            <a:r>
              <a:rPr lang="ru-RU" sz="3200" b="1" dirty="0">
                <a:solidFill>
                  <a:srgbClr val="E87D3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А-419, 426</a:t>
            </a:r>
          </a:p>
          <a:p>
            <a:pPr algn="ctr" defTabSz="914400"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Кафедра «Экономика»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88" y="6504442"/>
            <a:ext cx="754750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33772" y="1164273"/>
            <a:ext cx="11377264" cy="114029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srgbClr val="C62324"/>
                </a:solidFill>
                <a:effectLst/>
                <a:uLnTx/>
                <a:uFillTx/>
                <a:latin typeface="Century Gothic"/>
              </a:rPr>
              <a:t>Государственый</a:t>
            </a:r>
            <a:r>
              <a:rPr kumimoji="0" lang="ru-RU" sz="36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C62324"/>
                </a:solidFill>
                <a:effectLst/>
                <a:uLnTx/>
                <a:uFillTx/>
                <a:latin typeface="Century Gothic"/>
              </a:rPr>
              <a:t> служащий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</a:rPr>
              <a:t>ЧТО ЗА ПРОФЕССИЯ?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91" y="11380"/>
            <a:ext cx="2536156" cy="9693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1736" y="2204865"/>
            <a:ext cx="5134644" cy="439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служащий занимается осуществлением профессиональной организационно-управленческой, планово-экономической, социально-управленческой, финансово-аналитической, научно-исследовательской и проектной деятельности в области государственного и местного управления и государственной службы, экономики и бизнеса, социально-культурной жизни общества.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40" y="6498305"/>
            <a:ext cx="7547502" cy="359695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5EB78A2-0B28-4D5D-A944-F9A53F93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4395" y="2132856"/>
            <a:ext cx="513464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20" y="116632"/>
            <a:ext cx="2536156" cy="96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6" y="1096739"/>
            <a:ext cx="10486029" cy="11888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94720" y="2142024"/>
            <a:ext cx="104411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Элитная государственная служба в высших эшелонах власти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Бизнес-карьера в ведущих европейских компаниях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инновационные бизнес-структуры и холдинги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Инвестиционные компании и банковский сектор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аудиторские и консалтинговые компании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торговые палаты, торговые дома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Научно-исследовательские институты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20" y="4495768"/>
            <a:ext cx="3788828" cy="20882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720" y="6404152"/>
            <a:ext cx="7547502" cy="3596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4B01DA-2039-4FF6-AA6D-DDE0B2CF9F45}"/>
              </a:ext>
            </a:extLst>
          </p:cNvPr>
          <p:cNvSpPr txBox="1"/>
          <p:nvPr/>
        </p:nvSpPr>
        <p:spPr>
          <a:xfrm>
            <a:off x="3048733" y="3198168"/>
            <a:ext cx="6097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228" y="29546"/>
            <a:ext cx="2536156" cy="96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4" y="998894"/>
            <a:ext cx="10486029" cy="118882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08426" y="1658394"/>
            <a:ext cx="10762785" cy="3973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Pct val="80000"/>
              <a:buFont typeface="Wingdings"/>
              <a:buChar char="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Pct val="80000"/>
              <a:buFont typeface="Wingdings"/>
              <a:buChar char=""/>
              <a:tabLst/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Государственный служащий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Pct val="80000"/>
              <a:buFont typeface="Wingdings"/>
              <a:buChar char="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Менеджер центральных и местных органов власти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Pct val="80000"/>
              <a:buFont typeface="Wingdings"/>
              <a:buChar char=""/>
              <a:tabLst/>
              <a:defRPr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Менеджер квази-государственного сектора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kk-KZ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Проект-менеджер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kk-KZ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Экономист-исследователь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kk-KZ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Инспектор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kk-KZ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Советник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ysClr val="window" lastClr="FFFFFF"/>
              </a:buClr>
              <a:buFont typeface="Wingdings"/>
              <a:buChar char=""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Консультант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Century Gothic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77" y="6457871"/>
            <a:ext cx="7547502" cy="359695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C62694D-9442-4498-B010-E237B5B6B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21" y="3569891"/>
            <a:ext cx="4145827" cy="306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260" y="188640"/>
            <a:ext cx="2536156" cy="969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36" y="1164693"/>
            <a:ext cx="10486029" cy="1188823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72727" y="2133896"/>
            <a:ext cx="10762785" cy="4535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Clr>
                <a:sysClr val="window" lastClr="FFFFFF"/>
              </a:buClr>
              <a:buNone/>
            </a:pPr>
            <a:r>
              <a:rPr lang="ru-RU" sz="2400" b="1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и местное управление 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это менеджмент, экономика, современные цифровые технологии, антикризисная система управления. Специалист с такой подготовкой востребован на всех уровнях бизнеса/государственной работы. Возможность движения вверх/по горизонтали определяет постоянное профессиональное развитие.</a:t>
            </a:r>
          </a:p>
          <a:p>
            <a:pPr marL="0" lvl="0" indent="0" algn="just">
              <a:buClr>
                <a:sysClr val="window" lastClr="FFFFFF"/>
              </a:buClr>
              <a:buNone/>
            </a:pP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Карьера специалистов этого направления может развиваться в согласии с самыми разными сценариями: им доступна возможность ведения преподавательской деятельности, работа за рубежом, центральных и местных исполнительных органах, представительных органах, предприятиях любой сферы деятельности не могут обойтись без выпускников образовательной программы «</a:t>
            </a:r>
            <a:r>
              <a:rPr lang="kk-KZ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и местное управление</a:t>
            </a:r>
            <a:r>
              <a:rPr lang="ru-RU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12" y="6498305"/>
            <a:ext cx="7547502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12" y="188640"/>
            <a:ext cx="2536156" cy="969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39" y="1051011"/>
            <a:ext cx="10486029" cy="1188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461" y="6498305"/>
            <a:ext cx="7547502" cy="359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6246" y="2132856"/>
            <a:ext cx="101531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Разрабатывать стартап-проекты по направлению профессиональной деятельности с учетом действующих нормативно-правовых актов Республики Казахстан.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Владеть информационно-коммуникационными технологиями для рациональной организации работы и решения стандартных профессиональных задач.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Проектировать бизнес-системы на макро и микроуровнях. Выявлять проблемы и способы их эффективного решения на основе анализа взаимосвязи экономических процессов, явлений на макро- и микроуровнях.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Разрабатывать государственные стратегии и программы развития. Разрабатывать мероприятия по совершенствованию организации деятельности всех подразделений, в том числе: планированию, прогнозированию, управлению затратами и материально-техническим снабжением, логистикой, сбытом.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5.Проектировать системы Топ-менеджмента 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-процессов.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Владеть инструментами комплексных маркетинговых стратегий, финансового аудита, профессионального бухгалтерского учёта и консалтинга, современными подходами к организации деятельности, для принятия эффективных управленческих решений.</a:t>
            </a:r>
          </a:p>
        </p:txBody>
      </p:sp>
    </p:spTree>
    <p:extLst>
      <p:ext uri="{BB962C8B-B14F-4D97-AF65-F5344CB8AC3E}">
        <p14:creationId xmlns:p14="http://schemas.microsoft.com/office/powerpoint/2010/main" val="211616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12" y="188640"/>
            <a:ext cx="2536156" cy="96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61" y="6498305"/>
            <a:ext cx="7547502" cy="359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1804" y="2054750"/>
            <a:ext cx="10153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1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Международная аккредитация специальностей 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C6EF8-C3A8-4B7E-A9C4-12E6D6812880}"/>
              </a:ext>
            </a:extLst>
          </p:cNvPr>
          <p:cNvSpPr txBox="1"/>
          <p:nvPr/>
        </p:nvSpPr>
        <p:spPr>
          <a:xfrm>
            <a:off x="2349996" y="1414416"/>
            <a:ext cx="7992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Наши достижения</a:t>
            </a:r>
            <a:endParaRPr lang="ru-RU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80F762-5BE9-46C8-8F3F-DADD77555FA2}"/>
              </a:ext>
            </a:extLst>
          </p:cNvPr>
          <p:cNvSpPr txBox="1"/>
          <p:nvPr/>
        </p:nvSpPr>
        <p:spPr>
          <a:xfrm>
            <a:off x="621804" y="2553364"/>
            <a:ext cx="79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365F91"/>
                </a:solidFill>
                <a:latin typeface="Times New Roman" panose="02020603050405020304" pitchFamily="18" charset="0"/>
              </a:rPr>
              <a:t>- Приложение к диплому – международного европейского стандарта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04353B-A734-4488-8F95-FFB0A15EB1EE}"/>
              </a:ext>
            </a:extLst>
          </p:cNvPr>
          <p:cNvSpPr txBox="1"/>
          <p:nvPr/>
        </p:nvSpPr>
        <p:spPr>
          <a:xfrm>
            <a:off x="663434" y="3002976"/>
            <a:ext cx="8208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365F91"/>
                </a:solidFill>
                <a:latin typeface="Times New Roman" panose="02020603050405020304" pitchFamily="18" charset="0"/>
              </a:rPr>
              <a:t>- Академическая мобильность  в странах ближнего и дальнего зарубежья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2518C-E72C-4D2A-B701-903777D62766}"/>
              </a:ext>
            </a:extLst>
          </p:cNvPr>
          <p:cNvSpPr txBox="1"/>
          <p:nvPr/>
        </p:nvSpPr>
        <p:spPr>
          <a:xfrm>
            <a:off x="663434" y="3532742"/>
            <a:ext cx="9470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365F91"/>
                </a:solidFill>
                <a:latin typeface="Times New Roman" panose="02020603050405020304" pitchFamily="18" charset="0"/>
              </a:rPr>
              <a:t>- Долевое участие в предпринимательстве и бизнес-проектах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B11644-0F5D-437D-B842-CFBF115B63CF}"/>
              </a:ext>
            </a:extLst>
          </p:cNvPr>
          <p:cNvSpPr txBox="1"/>
          <p:nvPr/>
        </p:nvSpPr>
        <p:spPr>
          <a:xfrm>
            <a:off x="663434" y="4099319"/>
            <a:ext cx="8745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365F91"/>
                </a:solidFill>
                <a:latin typeface="Times New Roman" panose="02020603050405020304" pitchFamily="18" charset="0"/>
              </a:rPr>
              <a:t>- Лекции ведущих зарубежных ученых и бизнесменов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959C8-1AB3-47F2-BAB5-4CAAE80268A5}"/>
              </a:ext>
            </a:extLst>
          </p:cNvPr>
          <p:cNvSpPr txBox="1"/>
          <p:nvPr/>
        </p:nvSpPr>
        <p:spPr>
          <a:xfrm>
            <a:off x="663434" y="4685091"/>
            <a:ext cx="8568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365F91"/>
                </a:solidFill>
                <a:latin typeface="Times New Roman" panose="02020603050405020304" pitchFamily="18" charset="0"/>
              </a:rPr>
              <a:t>- Ведение занятий на английском, государственном и русском языках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4EC180-F835-481C-88B6-5E1B9E35B396}"/>
              </a:ext>
            </a:extLst>
          </p:cNvPr>
          <p:cNvSpPr txBox="1"/>
          <p:nvPr/>
        </p:nvSpPr>
        <p:spPr>
          <a:xfrm>
            <a:off x="684249" y="5201433"/>
            <a:ext cx="79356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365F91"/>
                </a:solidFill>
                <a:latin typeface="Times New Roman" panose="02020603050405020304" pitchFamily="18" charset="0"/>
              </a:rPr>
              <a:t>- Победы на различных олимпиадах, научных конкурсах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330039-D8ED-4237-8357-1D81ECCE581A}"/>
              </a:ext>
            </a:extLst>
          </p:cNvPr>
          <p:cNvSpPr txBox="1"/>
          <p:nvPr/>
        </p:nvSpPr>
        <p:spPr>
          <a:xfrm>
            <a:off x="663434" y="5725527"/>
            <a:ext cx="11004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365F91"/>
                </a:solidFill>
                <a:latin typeface="Times New Roman" panose="02020603050405020304" pitchFamily="18" charset="0"/>
              </a:rPr>
              <a:t>-  Дуальное обучение и профессиональная практика в органах государственной власти и на ведущих предприятиях Павлодарской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7631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4" y="116632"/>
            <a:ext cx="2536156" cy="969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1268760"/>
            <a:ext cx="5755123" cy="12254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72" y="6445803"/>
            <a:ext cx="7547502" cy="3596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7828" y="4504195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Абисаликов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Ерганат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Даулетович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НАО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Торайгыров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университет» по специальности «Государственное и местное управление».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главный специалист Управления контроля в сфере государственной службы Департамента Агентства по делам государственной службы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Павлодарской области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3F27B6-8B8E-4585-909D-75F23565B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676" y="1360878"/>
            <a:ext cx="3016172" cy="30161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305FB8-C4CE-41C1-B42D-905054CDBEA4}"/>
              </a:ext>
            </a:extLst>
          </p:cNvPr>
          <p:cNvSpPr txBox="1"/>
          <p:nvPr/>
        </p:nvSpPr>
        <p:spPr>
          <a:xfrm>
            <a:off x="6814492" y="4512022"/>
            <a:ext cx="48013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Дулат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Нұрбек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Құрманғазыұлы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2021 году НАО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Торайгыров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университет» по специальности «Государственное и местное управление».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специалист Управления контроля в сфере государственной службы Департамента Агентства по делам государственной службы по Павлодарской области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BB15C6-F54C-4A2B-8714-6A3E3C18A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2565" y="1203527"/>
            <a:ext cx="3816424" cy="30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52" y="116632"/>
            <a:ext cx="2536156" cy="9693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57908" y="1916832"/>
            <a:ext cx="8014965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Административный менеджмент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Деловое адменистрирование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Государственное и местное управление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Государственная служба и управление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Проблемы размещения производительных сил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Инвестиционная стратегия государства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Управление инвестиционными проектами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Государство и бизнес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Управление человеческими ресурсами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Электронное правительство в системе массовых коммуникаций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Государственно-частное партнерство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Менеджмент в социальной сфере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Управленческое консультирование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Антикризисный менеджмент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Стратегический менеджмент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6498305"/>
            <a:ext cx="7547502" cy="35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A43729-543A-45A9-AB1A-3B542C31E319}"/>
              </a:ext>
            </a:extLst>
          </p:cNvPr>
          <p:cNvSpPr txBox="1"/>
          <p:nvPr/>
        </p:nvSpPr>
        <p:spPr>
          <a:xfrm>
            <a:off x="2205980" y="1315314"/>
            <a:ext cx="77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Дисциплины, которые вы будете изучать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213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Презентация &quot;День открытых дверей в классе&quot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420_TF03460507.potx" id="{8CAEB682-77FC-48E6-8096-ACAA76022EB9}" vid="{16ED71BE-33C8-4C00-95DF-D4E9B708036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“День открытых дверей в классе”</Template>
  <TotalTime>400</TotalTime>
  <Words>555</Words>
  <Application>Microsoft Office PowerPoint</Application>
  <PresentationFormat>Произвольный</PresentationFormat>
  <Paragraphs>74</Paragraphs>
  <Slides>10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Times New Roman</vt:lpstr>
      <vt:lpstr>Wingdings</vt:lpstr>
      <vt:lpstr>Wingdings 3</vt:lpstr>
      <vt:lpstr>Презентация "День открытых дверей в классе"</vt:lpstr>
      <vt:lpstr>Факультет Экономики и Право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Экономики и Право</dc:title>
  <dc:creator>1 1</dc:creator>
  <cp:lastModifiedBy>Акмарал Кадырова</cp:lastModifiedBy>
  <cp:revision>22</cp:revision>
  <dcterms:created xsi:type="dcterms:W3CDTF">2021-11-29T06:48:21Z</dcterms:created>
  <dcterms:modified xsi:type="dcterms:W3CDTF">2021-12-02T11:28:19Z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