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6085" autoAdjust="0"/>
  </p:normalViewPr>
  <p:slideViewPr>
    <p:cSldViewPr>
      <p:cViewPr varScale="1">
        <p:scale>
          <a:sx n="106" d="100"/>
          <a:sy n="106" d="100"/>
        </p:scale>
        <p:origin x="154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7093E-C78E-4EB1-B785-2D1065348673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A6A00-837C-4099-92BF-8CAD51C4A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7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6A00-837C-4099-92BF-8CAD51C4A57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8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7717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014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6295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5845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BF211-8139-49E3-B57A-ED808EBF4834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8958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386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2188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F8B6-FD6E-435B-9852-5B05F5EEED0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93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6585-88B2-49DA-A434-4811901F888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0545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901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09C2-CDCC-4CAF-85B6-BE0FF80739E6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700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5096-3645-4164-B940-C32D0DD08B1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9856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96752"/>
            <a:ext cx="7920880" cy="315728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Перспективный план развития кафедры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" pitchFamily="34" charset="0"/>
                <a:cs typeface="Arial" pitchFamily="34" charset="0"/>
              </a:rPr>
              <a:t>«Химия и химические технологии»</a:t>
            </a:r>
            <a:endParaRPr lang="en-US" alt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4048" y="5733256"/>
            <a:ext cx="3888432" cy="381000"/>
          </a:xfrm>
        </p:spPr>
        <p:txBody>
          <a:bodyPr>
            <a:noAutofit/>
          </a:bodyPr>
          <a:lstStyle/>
          <a:p>
            <a:r>
              <a:rPr lang="ru-RU" altLang="ru-RU" sz="18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к.х.н., асс. профессор Елубай М.А.</a:t>
            </a:r>
            <a:endParaRPr lang="en-US" altLang="ru-RU" sz="18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252229"/>
            <a:ext cx="4154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Академическая деятельность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48700"/>
              </p:ext>
            </p:extLst>
          </p:nvPr>
        </p:nvGraphicFramePr>
        <p:xfrm>
          <a:off x="297206" y="859474"/>
          <a:ext cx="8352929" cy="267808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544">
                  <a:extLst>
                    <a:ext uri="{9D8B030D-6E8A-4147-A177-3AD203B41FA5}">
                      <a16:colId xmlns:a16="http://schemas.microsoft.com/office/drawing/2014/main" val="1381645253"/>
                    </a:ext>
                  </a:extLst>
                </a:gridCol>
                <a:gridCol w="627240">
                  <a:extLst>
                    <a:ext uri="{9D8B030D-6E8A-4147-A177-3AD203B41FA5}">
                      <a16:colId xmlns:a16="http://schemas.microsoft.com/office/drawing/2014/main" val="24742126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8442981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Паритетность трехступенчатой системы подготовки кадров (лицензии):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17-18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18-19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19-20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Химия/ХТОВ/ХТНВ/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204/153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17/170/45/10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25/180/55/1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/60/20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Магистратура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Химия/ХТОВ/ХТНВ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118/42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10/40/20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10/50/20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10/50/20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Докторантура 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Химия/ХТОВ/ХТНВ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2+1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-/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/2/1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88481"/>
              </p:ext>
            </p:extLst>
          </p:nvPr>
        </p:nvGraphicFramePr>
        <p:xfrm>
          <a:off x="297206" y="3701088"/>
          <a:ext cx="8145498" cy="142710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20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849">
                  <a:extLst>
                    <a:ext uri="{9D8B030D-6E8A-4147-A177-3AD203B41FA5}">
                      <a16:colId xmlns:a16="http://schemas.microsoft.com/office/drawing/2014/main" val="1421502421"/>
                    </a:ext>
                  </a:extLst>
                </a:gridCol>
                <a:gridCol w="145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86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2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Интеграция в международное образовательное пространство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19-20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Зарубежные студенты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Зарубежные преподаватели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53878" y="6492875"/>
            <a:ext cx="2133600" cy="365125"/>
          </a:xfrm>
        </p:spPr>
        <p:txBody>
          <a:bodyPr/>
          <a:lstStyle/>
          <a:p>
            <a:fld id="{541D127D-319E-4C54-B60E-23605E19814F}" type="slidenum">
              <a:rPr lang="en-US" altLang="ru-RU" smtClean="0"/>
              <a:pPr/>
              <a:t>2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9769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376436"/>
            <a:ext cx="4154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Академическая деятельность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357896"/>
              </p:ext>
            </p:extLst>
          </p:nvPr>
        </p:nvGraphicFramePr>
        <p:xfrm>
          <a:off x="683567" y="838101"/>
          <a:ext cx="7776865" cy="2278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-202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выпускников – успешные предприниматели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1,5%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Дуальные образовательные программы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Двудипломное</a:t>
                      </a:r>
                      <a:r>
                        <a:rPr lang="ru-RU" sz="1400" dirty="0">
                          <a:effectLst/>
                        </a:rPr>
                        <a:t> образование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 на английском языке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3</a:t>
            </a:fld>
            <a:endParaRPr lang="en-US" alt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81791"/>
              </p:ext>
            </p:extLst>
          </p:nvPr>
        </p:nvGraphicFramePr>
        <p:xfrm>
          <a:off x="683567" y="3249838"/>
          <a:ext cx="7776865" cy="1656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8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0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Выпускники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6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Зарплата выпускников,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ыс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120 000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Трудоустройство выпускников по специальности, Химия/ХТОВ/ХТНВ/</a:t>
                      </a:r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</a:t>
                      </a: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/95/100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100/100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/100/100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100/100/100/100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39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376436"/>
            <a:ext cx="3170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Научная деятельность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80780"/>
              </p:ext>
            </p:extLst>
          </p:nvPr>
        </p:nvGraphicFramePr>
        <p:xfrm>
          <a:off x="845585" y="848429"/>
          <a:ext cx="7452830" cy="24735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34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Участие в НИОКР и коммерциализации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000,0 </a:t>
                      </a:r>
                      <a:r>
                        <a:rPr lang="ru-RU" sz="1400" dirty="0" err="1">
                          <a:effectLst/>
                        </a:rPr>
                        <a:t>тыс</a:t>
                      </a:r>
                      <a:r>
                        <a:rPr lang="ru-RU" sz="1400" dirty="0">
                          <a:effectLst/>
                        </a:rPr>
                        <a:t> тенге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120</a:t>
                      </a:r>
                      <a:r>
                        <a:rPr lang="ru-RU" sz="1400" dirty="0">
                          <a:effectLst/>
                        </a:rPr>
                        <a:t>00,0 </a:t>
                      </a:r>
                      <a:r>
                        <a:rPr lang="ru-RU" sz="1400" dirty="0" err="1">
                          <a:effectLst/>
                        </a:rPr>
                        <a:t>тыс</a:t>
                      </a:r>
                      <a:r>
                        <a:rPr lang="ru-RU" sz="1400" dirty="0">
                          <a:effectLst/>
                        </a:rPr>
                        <a:t> тенге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 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lang="kk-KZ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Удельный вес НИОКР в бюджете вуза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Публикации в международных журналах с </a:t>
                      </a:r>
                      <a:r>
                        <a:rPr lang="ru-RU" sz="1400" dirty="0" err="1">
                          <a:effectLst/>
                        </a:rPr>
                        <a:t>импакт</a:t>
                      </a:r>
                      <a:r>
                        <a:rPr lang="ru-RU" sz="1400" dirty="0">
                          <a:effectLst/>
                        </a:rPr>
                        <a:t>-фактором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4</a:t>
                      </a:r>
                      <a:r>
                        <a:rPr lang="ru-RU" sz="1400" dirty="0">
                          <a:effectLst/>
                        </a:rPr>
                        <a:t> статьи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 статьи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статей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04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Инвестиции в развитие лабораторной базы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10000,0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000,0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000,0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тыс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тенге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4749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376436"/>
            <a:ext cx="3235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Человеческие ресурсы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925496"/>
              </p:ext>
            </p:extLst>
          </p:nvPr>
        </p:nvGraphicFramePr>
        <p:xfrm>
          <a:off x="683568" y="844652"/>
          <a:ext cx="7526786" cy="16123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01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Удельный вес ППС в составе численности коллектива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ППС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Остепененность ППС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142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284103"/>
            <a:ext cx="6077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Воспитательная и социальная деятельности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6</a:t>
            </a:fld>
            <a:endParaRPr lang="en-US" alt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71392B3-F61E-441C-9D4D-52A2ADF57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4267"/>
              </p:ext>
            </p:extLst>
          </p:nvPr>
        </p:nvGraphicFramePr>
        <p:xfrm>
          <a:off x="539552" y="836712"/>
          <a:ext cx="8147248" cy="31410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5480">
                  <a:extLst>
                    <a:ext uri="{9D8B030D-6E8A-4147-A177-3AD203B41FA5}">
                      <a16:colId xmlns:a16="http://schemas.microsoft.com/office/drawing/2014/main" val="784754537"/>
                    </a:ext>
                  </a:extLst>
                </a:gridCol>
                <a:gridCol w="1777256">
                  <a:extLst>
                    <a:ext uri="{9D8B030D-6E8A-4147-A177-3AD203B41FA5}">
                      <a16:colId xmlns:a16="http://schemas.microsoft.com/office/drawing/2014/main" val="1449710802"/>
                    </a:ext>
                  </a:extLst>
                </a:gridCol>
                <a:gridCol w="1777256">
                  <a:extLst>
                    <a:ext uri="{9D8B030D-6E8A-4147-A177-3AD203B41FA5}">
                      <a16:colId xmlns:a16="http://schemas.microsoft.com/office/drawing/2014/main" val="872174627"/>
                    </a:ext>
                  </a:extLst>
                </a:gridCol>
                <a:gridCol w="1777256">
                  <a:extLst>
                    <a:ext uri="{9D8B030D-6E8A-4147-A177-3AD203B41FA5}">
                      <a16:colId xmlns:a16="http://schemas.microsoft.com/office/drawing/2014/main" val="4061373046"/>
                    </a:ext>
                  </a:extLst>
                </a:gridCol>
              </a:tblGrid>
              <a:tr h="2433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2021-2022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2022-2023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388372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Приобщение к ЗОЖ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177784"/>
                  </a:ext>
                </a:extLst>
              </a:tr>
              <a:tr h="52141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Вовлеченность в общественно-полезную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18498"/>
                  </a:ext>
                </a:extLst>
              </a:tr>
              <a:tr h="112914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Студенческое самоуправление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Вовлечение в администрирование организационных процессов – 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Вовлечение в администрирование организационных процессов – 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Вовлечение в администрирование организационных процессов – 10%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85121"/>
                  </a:ext>
                </a:extLst>
              </a:tr>
              <a:tr h="24335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Волонтерская деятельность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1554367"/>
                  </a:ext>
                </a:extLst>
              </a:tr>
              <a:tr h="76042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антикоррупционной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Прозрачность академического процесса – 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Прозрачность академического процесса – 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Прозрачность академического процесса – 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212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66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Toraighyrov University">
            <a:extLst>
              <a:ext uri="{FF2B5EF4-FFF2-40B4-BE49-F238E27FC236}">
                <a16:creationId xmlns:a16="http://schemas.microsoft.com/office/drawing/2014/main" id="{34FD59B8-6171-4038-AC52-C894E3FF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3600"/>
            <a:ext cx="1368152" cy="4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2780928"/>
            <a:ext cx="59618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Спасибо за внимание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D127D-319E-4C54-B60E-23605E19814F}" type="slidenum">
              <a:rPr lang="en-US" altLang="ru-RU" smtClean="0"/>
              <a:pPr/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95720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369</Words>
  <Application>Microsoft Office PowerPoint</Application>
  <PresentationFormat>Экран (4:3)</PresentationFormat>
  <Paragraphs>152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Перспективный план развития кафедры «Химия и химические технологии»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6В05202 «География»</dc:title>
  <dc:creator>Windows User</dc:creator>
  <cp:lastModifiedBy>Елубай Мадениет Азаматұлы</cp:lastModifiedBy>
  <cp:revision>44</cp:revision>
  <cp:lastPrinted>2020-08-27T05:56:46Z</cp:lastPrinted>
  <dcterms:created xsi:type="dcterms:W3CDTF">2020-07-22T14:38:36Z</dcterms:created>
  <dcterms:modified xsi:type="dcterms:W3CDTF">2020-08-27T06:00:19Z</dcterms:modified>
</cp:coreProperties>
</file>